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8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FFB3B5"/>
    <a:srgbClr val="FDC7E3"/>
    <a:srgbClr val="91EEFB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443" autoAdjust="0"/>
  </p:normalViewPr>
  <p:slideViewPr>
    <p:cSldViewPr snapToGrid="0">
      <p:cViewPr varScale="1">
        <p:scale>
          <a:sx n="62" d="100"/>
          <a:sy n="62" d="100"/>
        </p:scale>
        <p:origin x="12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&#225;prilis\input\2024%20&#225;prilis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5596636814"/>
          <c:y val="4.1523086468784012E-2"/>
          <c:w val="0.80875260865992937"/>
          <c:h val="0.6367594482757492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D58-47D7-AB22-2A23FED81D9E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58-47D7-AB22-2A23FED81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Indexek!$B$4:$AP$4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Indexek!$B$5:$AP$5</c:f>
              <c:numCache>
                <c:formatCode>General\ "pont"</c:formatCode>
                <c:ptCount val="4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58-47D7-AB22-2A23FED81D9E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D58-47D7-AB22-2A23FED81D9E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58-47D7-AB22-2A23FED81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Indexek!$B$4:$AP$4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Indexek!$B$6:$AP$6</c:f>
              <c:numCache>
                <c:formatCode>General\ "pont"</c:formatCode>
                <c:ptCount val="4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58-47D7-AB22-2A23FED81D9E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D58-47D7-AB22-2A23FED81D9E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58-47D7-AB22-2A23FED81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Indexek!$B$4:$AP$4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Indexek!$B$7:$AP$7</c:f>
              <c:numCache>
                <c:formatCode>General\ "pont"</c:formatCode>
                <c:ptCount val="41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  <c:pt idx="38">
                  <c:v>0</c:v>
                </c:pt>
                <c:pt idx="39">
                  <c:v>-8</c:v>
                </c:pt>
                <c:pt idx="40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D58-47D7-AB22-2A23FED81D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7655081751705"/>
          <c:y val="0.92791350381219484"/>
          <c:w val="0.76342486237778329"/>
          <c:h val="7.2086496187805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5B8-4768-AF16-40CA2542746D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5B8-4768-AF16-40CA2542746D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5B8-4768-AF16-40CA2542746D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5B8-4768-AF16-40CA2542746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5B8-4768-AF16-40CA2542746D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5B8-4768-AF16-40CA2542746D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5B8-4768-AF16-40CA2542746D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5B8-4768-AF16-40CA2542746D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5B8-4768-AF16-40CA2542746D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5B8-4768-AF16-40CA2542746D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5B8-4768-AF16-40CA2542746D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5B8-4768-AF16-40CA2542746D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5B8-4768-AF16-40CA2542746D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5B8-4768-AF16-40CA2542746D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B5B8-4768-AF16-40CA2542746D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B5B8-4768-AF16-40CA2542746D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B5B8-4768-AF16-40CA2542746D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B5B8-4768-AF16-40CA2542746D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B5B8-4768-AF16-40CA2542746D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B5B8-4768-AF16-40CA2542746D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B5B8-4768-AF16-40CA2542746D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B5B8-4768-AF16-40CA2542746D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B5B8-4768-AF16-40CA2542746D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B5B8-4768-AF16-40CA2542746D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B5B8-4768-AF16-40CA2542746D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B5B8-4768-AF16-40CA2542746D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B5B8-4768-AF16-40CA2542746D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B5B8-4768-AF16-40CA2542746D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B5B8-4768-AF16-40CA2542746D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B5B8-4768-AF16-40CA2542746D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B5B8-4768-AF16-40CA2542746D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B5B8-4768-AF16-40CA2542746D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B5B8-4768-AF16-40CA2542746D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B5B8-4768-AF16-40CA2542746D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B5B8-4768-AF16-40CA2542746D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B5B8-4768-AF16-40CA2542746D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B5B8-4768-AF16-40CA2542746D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B5B8-4768-AF16-40CA2542746D}"/>
              </c:ext>
            </c:extLst>
          </c:dPt>
          <c:dPt>
            <c:idx val="3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B5B8-4768-AF16-40CA2542746D}"/>
              </c:ext>
            </c:extLst>
          </c:dPt>
          <c:dPt>
            <c:idx val="4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B5B8-4768-AF16-40CA2542746D}"/>
              </c:ext>
            </c:extLst>
          </c:dPt>
          <c:xVal>
            <c:numRef>
              <c:f>Árbevétel!$B$2:$AP$2</c:f>
              <c:numCache>
                <c:formatCode>General</c:formatCode>
                <c:ptCount val="4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</c:numCache>
            </c:numRef>
          </c:xVal>
          <c:yVal>
            <c:numRef>
              <c:f>Árbevétel!$B$3:$AP$3</c:f>
              <c:numCache>
                <c:formatCode>General</c:formatCode>
                <c:ptCount val="4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7-B5B8-4768-AF16-40CA25427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611001749781271"/>
          <c:h val="0.391602724411962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verzió'!$A$268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2.7665988305347116E-3"/>
                  <c:y val="5.24576729569747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verzió'!$B$268:$AP$268</c:f>
              <c:numCache>
                <c:formatCode>General</c:formatCode>
                <c:ptCount val="41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0.41</c:v>
                </c:pt>
                <c:pt idx="40" formatCode="0%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0E-4DB6-B5D2-11824B5EF7E5}"/>
            </c:ext>
          </c:extLst>
        </c:ser>
        <c:ser>
          <c:idx val="1"/>
          <c:order val="1"/>
          <c:tx>
            <c:strRef>
              <c:f>'Új verzió'!$A$269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80E-4DB6-B5D2-11824B5EF7E5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0E-4DB6-B5D2-11824B5EF7E5}"/>
              </c:ext>
            </c:extLst>
          </c:dPt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verzió'!$B$269:$AP$269</c:f>
              <c:numCache>
                <c:formatCode>General</c:formatCode>
                <c:ptCount val="41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  <c:pt idx="38" formatCode="0%">
                  <c:v>0.51</c:v>
                </c:pt>
                <c:pt idx="39" formatCode="0%">
                  <c:v>0.45</c:v>
                </c:pt>
                <c:pt idx="40" formatCode="0%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0E-4DB6-B5D2-11824B5EF7E5}"/>
            </c:ext>
          </c:extLst>
        </c:ser>
        <c:ser>
          <c:idx val="7"/>
          <c:order val="2"/>
          <c:tx>
            <c:strRef>
              <c:f>'Új verzió'!$A$276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0E-4DB6-B5D2-11824B5EF7E5}"/>
                </c:ext>
              </c:extLst>
            </c:dLbl>
            <c:dLbl>
              <c:idx val="40"/>
              <c:layout>
                <c:manualLayout>
                  <c:x val="2.7665988305347116E-3"/>
                  <c:y val="-2.360595283063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verzió'!$B$276:$AP$276</c:f>
              <c:numCache>
                <c:formatCode>General</c:formatCode>
                <c:ptCount val="41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0.43</c:v>
                </c:pt>
                <c:pt idx="40" formatCode="0%">
                  <c:v>0.51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E80E-4DB6-B5D2-11824B5EF7E5}"/>
            </c:ext>
          </c:extLst>
        </c:ser>
        <c:ser>
          <c:idx val="2"/>
          <c:order val="3"/>
          <c:tx>
            <c:strRef>
              <c:f>'Új verzió'!$A$271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2.7665988305347116E-3"/>
                  <c:y val="1.573730188709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verzió'!$B$271:$AP$271</c:f>
              <c:numCache>
                <c:formatCode>0%</c:formatCode>
                <c:ptCount val="41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  <c:pt idx="38">
                  <c:v>0.5</c:v>
                </c:pt>
                <c:pt idx="39">
                  <c:v>0.46</c:v>
                </c:pt>
                <c:pt idx="40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80E-4DB6-B5D2-11824B5EF7E5}"/>
            </c:ext>
          </c:extLst>
        </c:ser>
        <c:ser>
          <c:idx val="3"/>
          <c:order val="4"/>
          <c:tx>
            <c:strRef>
              <c:f>'Új verzió'!$A$272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-2.0983069182790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verzió'!$B$272:$AP$272</c:f>
              <c:numCache>
                <c:formatCode>0%</c:formatCode>
                <c:ptCount val="41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  <c:pt idx="38">
                  <c:v>0.25</c:v>
                </c:pt>
                <c:pt idx="39">
                  <c:v>0.21</c:v>
                </c:pt>
                <c:pt idx="40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80E-4DB6-B5D2-11824B5EF7E5}"/>
            </c:ext>
          </c:extLst>
        </c:ser>
        <c:ser>
          <c:idx val="4"/>
          <c:order val="5"/>
          <c:tx>
            <c:strRef>
              <c:f>'Új verzió'!$A$273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verzió'!$B$273:$AP$273</c:f>
              <c:numCache>
                <c:formatCode>0%</c:formatCode>
                <c:ptCount val="41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  <c:pt idx="38">
                  <c:v>0.1</c:v>
                </c:pt>
                <c:pt idx="39">
                  <c:v>0.06</c:v>
                </c:pt>
                <c:pt idx="40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80E-4DB6-B5D2-11824B5EF7E5}"/>
            </c:ext>
          </c:extLst>
        </c:ser>
        <c:ser>
          <c:idx val="5"/>
          <c:order val="6"/>
          <c:tx>
            <c:strRef>
              <c:f>'Új verzió'!$A$274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-7.86865094354624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verzió'!$B$274:$AP$274</c:f>
              <c:numCache>
                <c:formatCode>0%</c:formatCode>
                <c:ptCount val="41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  <c:pt idx="38">
                  <c:v>0.21</c:v>
                </c:pt>
                <c:pt idx="39">
                  <c:v>0.26</c:v>
                </c:pt>
                <c:pt idx="40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80E-4DB6-B5D2-11824B5EF7E5}"/>
            </c:ext>
          </c:extLst>
        </c:ser>
        <c:ser>
          <c:idx val="6"/>
          <c:order val="7"/>
          <c:tx>
            <c:strRef>
              <c:f>'Új verzió'!$A$275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verzió'!$B$275:$AP$275</c:f>
              <c:numCache>
                <c:formatCode>0%</c:formatCode>
                <c:ptCount val="41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  <c:pt idx="38">
                  <c:v>0.1</c:v>
                </c:pt>
                <c:pt idx="39">
                  <c:v>0.14000000000000001</c:v>
                </c:pt>
                <c:pt idx="40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80E-4DB6-B5D2-11824B5EF7E5}"/>
            </c:ext>
          </c:extLst>
        </c:ser>
        <c:ser>
          <c:idx val="8"/>
          <c:order val="8"/>
          <c:tx>
            <c:strRef>
              <c:f>'Új verzió'!$A$277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0E-4DB6-B5D2-11824B5EF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verzió'!$B$267:$AP$267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verzió'!$B$277:$AP$277</c:f>
              <c:numCache>
                <c:formatCode>0%</c:formatCode>
                <c:ptCount val="41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  <c:pt idx="38">
                  <c:v>0.06</c:v>
                </c:pt>
                <c:pt idx="39">
                  <c:v>0.06</c:v>
                </c:pt>
                <c:pt idx="4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80E-4DB6-B5D2-11824B5EF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verzió'!$A$278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E80E-4DB6-B5D2-11824B5EF7E5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verzió'!$B$267:$AP$267</c15:sqref>
                        </c15:formulaRef>
                      </c:ext>
                    </c:extLst>
                    <c:strCache>
                      <c:ptCount val="41"/>
                      <c:pt idx="0">
                        <c:v>2020. December</c:v>
                      </c:pt>
                      <c:pt idx="2">
                        <c:v>2021. Február</c:v>
                      </c:pt>
                      <c:pt idx="4">
                        <c:v>Április</c:v>
                      </c:pt>
                      <c:pt idx="6">
                        <c:v>Június</c:v>
                      </c:pt>
                      <c:pt idx="8">
                        <c:v>Augusztus</c:v>
                      </c:pt>
                      <c:pt idx="10">
                        <c:v>Október</c:v>
                      </c:pt>
                      <c:pt idx="12">
                        <c:v>December</c:v>
                      </c:pt>
                      <c:pt idx="14">
                        <c:v>2022. Február</c:v>
                      </c:pt>
                      <c:pt idx="16">
                        <c:v>Április</c:v>
                      </c:pt>
                      <c:pt idx="18">
                        <c:v>Június</c:v>
                      </c:pt>
                      <c:pt idx="20">
                        <c:v>Augusztus</c:v>
                      </c:pt>
                      <c:pt idx="22">
                        <c:v>Október</c:v>
                      </c:pt>
                      <c:pt idx="24">
                        <c:v>December</c:v>
                      </c:pt>
                      <c:pt idx="26">
                        <c:v>2023. Február</c:v>
                      </c:pt>
                      <c:pt idx="28">
                        <c:v>Április</c:v>
                      </c:pt>
                      <c:pt idx="30">
                        <c:v>Június</c:v>
                      </c:pt>
                      <c:pt idx="32">
                        <c:v>Augusztus</c:v>
                      </c:pt>
                      <c:pt idx="34">
                        <c:v>Október</c:v>
                      </c:pt>
                      <c:pt idx="36">
                        <c:v>December</c:v>
                      </c:pt>
                      <c:pt idx="38">
                        <c:v>2024. Február</c:v>
                      </c:pt>
                      <c:pt idx="40">
                        <c:v>Április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verzió'!$B$278:$Z$278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E80E-4DB6-B5D2-11824B5EF7E5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0892889486346444"/>
          <c:w val="0.97655142347788215"/>
          <c:h val="0.273086384363152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77061461067367"/>
          <c:h val="0.593242855682313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D2-4E72-BB08-7F67030F2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verzió'!$A$288:$A$328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verzió'!$B$288:$B$328</c:f>
              <c:numCache>
                <c:formatCode>General\ "pont"</c:formatCode>
                <c:ptCount val="41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  <c:pt idx="38">
                  <c:v>-36</c:v>
                </c:pt>
                <c:pt idx="39">
                  <c:v>-34</c:v>
                </c:pt>
                <c:pt idx="40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D2-4E72-BB08-7F67030F2382}"/>
            </c:ext>
          </c:extLst>
        </c:ser>
        <c:ser>
          <c:idx val="1"/>
          <c:order val="1"/>
          <c:tx>
            <c:strRef>
              <c:f>'Új verzió'!$C$287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-1.0185067526415994E-16"/>
                  <c:y val="2.0650872407893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72-BB08-7F67030F2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verzió'!$A$288:$A$328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verzió'!$C$288:$C$328</c:f>
              <c:numCache>
                <c:formatCode>General\ "pont"</c:formatCode>
                <c:ptCount val="41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  <c:pt idx="38">
                  <c:v>-18</c:v>
                </c:pt>
                <c:pt idx="39">
                  <c:v>-24</c:v>
                </c:pt>
                <c:pt idx="40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D2-4E72-BB08-7F67030F2382}"/>
            </c:ext>
          </c:extLst>
        </c:ser>
        <c:ser>
          <c:idx val="2"/>
          <c:order val="2"/>
          <c:tx>
            <c:strRef>
              <c:f>'Új verzió'!$D$287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-5.5555555555555558E-3"/>
                  <c:y val="-2.8394949560853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72-BB08-7F67030F2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verzió'!$A$288:$A$328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verzió'!$D$288:$D$328</c:f>
              <c:numCache>
                <c:formatCode>General\ "pont"</c:formatCode>
                <c:ptCount val="41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  <c:pt idx="38">
                  <c:v>-20</c:v>
                </c:pt>
                <c:pt idx="39">
                  <c:v>-30</c:v>
                </c:pt>
                <c:pt idx="40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D2-4E72-BB08-7F67030F2382}"/>
            </c:ext>
          </c:extLst>
        </c:ser>
        <c:ser>
          <c:idx val="3"/>
          <c:order val="3"/>
          <c:tx>
            <c:strRef>
              <c:f>'Új verzió'!$E$287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72-BB08-7F67030F2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verzió'!$A$288:$A$328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verzió'!$E$288:$E$328</c:f>
              <c:numCache>
                <c:formatCode>General\ "pont"</c:formatCode>
                <c:ptCount val="41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  <c:pt idx="38">
                  <c:v>-18</c:v>
                </c:pt>
                <c:pt idx="39">
                  <c:v>-8</c:v>
                </c:pt>
                <c:pt idx="40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D2-4E72-BB08-7F67030F2382}"/>
            </c:ext>
          </c:extLst>
        </c:ser>
        <c:ser>
          <c:idx val="4"/>
          <c:order val="4"/>
          <c:tx>
            <c:strRef>
              <c:f>'Új verzió'!$F$287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-5.5555555555555558E-3"/>
                  <c:y val="2.839494956085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72-BB08-7F67030F2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verzió'!$A$288:$A$328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verzió'!$F$288:$F$328</c:f>
              <c:numCache>
                <c:formatCode>General\ "pont"</c:formatCode>
                <c:ptCount val="4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9D2-4E72-BB08-7F67030F2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68011811023623"/>
          <c:y val="0.92835387139831815"/>
          <c:w val="0.79775076552930879"/>
          <c:h val="7.164612860168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175443405951682"/>
          <c:h val="0.609395803311775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verzió'!$B$331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-1.3948591422913309E-3"/>
                  <c:y val="3.455840078182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CB-4B70-89F9-776C2026B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verzió'!$A$332:$A$372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verzió'!$B$332:$B$372</c:f>
              <c:numCache>
                <c:formatCode>General\ "pont"</c:formatCode>
                <c:ptCount val="41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  <c:pt idx="38">
                  <c:v>-5</c:v>
                </c:pt>
                <c:pt idx="39">
                  <c:v>-16</c:v>
                </c:pt>
                <c:pt idx="40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CB-4B70-89F9-776C2026B942}"/>
            </c:ext>
          </c:extLst>
        </c:ser>
        <c:ser>
          <c:idx val="1"/>
          <c:order val="1"/>
          <c:tx>
            <c:strRef>
              <c:f>'Új verzió'!$C$331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-1.974765758961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CB-4B70-89F9-776C2026B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verzió'!$A$332:$A$372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verzió'!$C$332:$C$372</c:f>
              <c:numCache>
                <c:formatCode>General\ "pont"</c:formatCode>
                <c:ptCount val="41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  <c:pt idx="38">
                  <c:v>13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CB-4B70-89F9-776C2026B942}"/>
            </c:ext>
          </c:extLst>
        </c:ser>
        <c:ser>
          <c:idx val="2"/>
          <c:order val="2"/>
          <c:tx>
            <c:strRef>
              <c:f>'Új verzió'!$D$331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CB-4B70-89F9-776C2026B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verzió'!$A$332:$A$372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verzió'!$D$332:$D$372</c:f>
              <c:numCache>
                <c:formatCode>General\ "pont"</c:formatCode>
                <c:ptCount val="41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  <c:pt idx="38">
                  <c:v>-6</c:v>
                </c:pt>
                <c:pt idx="39">
                  <c:v>-12</c:v>
                </c:pt>
                <c:pt idx="4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CB-4B70-89F9-776C2026B942}"/>
            </c:ext>
          </c:extLst>
        </c:ser>
        <c:ser>
          <c:idx val="3"/>
          <c:order val="3"/>
          <c:tx>
            <c:strRef>
              <c:f>'Új verzió'!$E$331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-1.3948591422913309E-3"/>
                  <c:y val="9.8738287948058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CB-4B70-89F9-776C2026B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verzió'!$A$332:$A$372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verzió'!$E$332:$E$372</c:f>
              <c:numCache>
                <c:formatCode>General\ "pont"</c:formatCode>
                <c:ptCount val="41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  <c:pt idx="38">
                  <c:v>-13</c:v>
                </c:pt>
                <c:pt idx="39">
                  <c:v>0</c:v>
                </c:pt>
                <c:pt idx="40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CB-4B70-89F9-776C2026B942}"/>
            </c:ext>
          </c:extLst>
        </c:ser>
        <c:ser>
          <c:idx val="4"/>
          <c:order val="4"/>
          <c:tx>
            <c:strRef>
              <c:f>'Új verzió'!$F$331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CB-4B70-89F9-776C2026B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verzió'!$A$332:$A$372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verzió'!$F$332:$F$372</c:f>
              <c:numCache>
                <c:formatCode>General\ "pont"</c:formatCode>
                <c:ptCount val="4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7CB-4B70-89F9-776C2026B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409963599667958E-2"/>
          <c:y val="0.92408211293716458"/>
          <c:w val="0.80117996296923555"/>
          <c:h val="6.8512515466730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2.9256926769938085E-2"/>
          <c:w val="0.75143033683289584"/>
          <c:h val="0.562090641310006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verzió'!$L$384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8-42D8-A068-E30E79DE01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verzió'!$L$385:$L$425</c:f>
              <c:numCache>
                <c:formatCode>General\ "pont"</c:formatCode>
                <c:ptCount val="41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  <c:pt idx="38">
                  <c:v>20</c:v>
                </c:pt>
                <c:pt idx="39">
                  <c:v>7</c:v>
                </c:pt>
                <c:pt idx="4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18-42D8-A068-E30E79DE0188}"/>
            </c:ext>
          </c:extLst>
        </c:ser>
        <c:ser>
          <c:idx val="1"/>
          <c:order val="1"/>
          <c:tx>
            <c:strRef>
              <c:f>'Új verzió'!$M$384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8-42D8-A068-E30E79DE01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verzió'!$M$385:$M$425</c:f>
              <c:numCache>
                <c:formatCode>General\ "pont"</c:formatCode>
                <c:ptCount val="41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  <c:pt idx="38">
                  <c:v>33</c:v>
                </c:pt>
                <c:pt idx="39">
                  <c:v>-2</c:v>
                </c:pt>
                <c:pt idx="4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18-42D8-A068-E30E79DE0188}"/>
            </c:ext>
          </c:extLst>
        </c:ser>
        <c:ser>
          <c:idx val="2"/>
          <c:order val="2"/>
          <c:tx>
            <c:strRef>
              <c:f>'Új verzió'!$N$384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18-42D8-A068-E30E79DE01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verzió'!$N$385:$N$425</c:f>
              <c:numCache>
                <c:formatCode>General\ "pont"</c:formatCode>
                <c:ptCount val="41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  <c:pt idx="38">
                  <c:v>20</c:v>
                </c:pt>
                <c:pt idx="39">
                  <c:v>12</c:v>
                </c:pt>
                <c:pt idx="4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18-42D8-A068-E30E79DE0188}"/>
            </c:ext>
          </c:extLst>
        </c:ser>
        <c:ser>
          <c:idx val="3"/>
          <c:order val="3"/>
          <c:tx>
            <c:strRef>
              <c:f>'Új verzió'!$O$384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18-42D8-A068-E30E79DE01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verzió'!$K$385:$K$425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verzió'!$O$385:$O$425</c:f>
              <c:numCache>
                <c:formatCode>General\ "pont"</c:formatCode>
                <c:ptCount val="4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18-42D8-A068-E30E79DE0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618375751100262"/>
          <c:w val="0.74427843394575688"/>
          <c:h val="0.12783973508350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6324868766404197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verzió'!$B$419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B7-437A-ABC4-38B4FEFFF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verzió'!$A$420:$A$460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verzió'!$B$420:$B$460</c:f>
              <c:numCache>
                <c:formatCode>General\ "pont"</c:formatCode>
                <c:ptCount val="41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  <c:pt idx="38">
                  <c:v>3</c:v>
                </c:pt>
                <c:pt idx="39">
                  <c:v>-4</c:v>
                </c:pt>
                <c:pt idx="4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B7-437A-ABC4-38B4FEFFF1EB}"/>
            </c:ext>
          </c:extLst>
        </c:ser>
        <c:ser>
          <c:idx val="1"/>
          <c:order val="1"/>
          <c:tx>
            <c:strRef>
              <c:f>'Új verzió'!$C$419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B7-437A-ABC4-38B4FEFFF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verzió'!$A$420:$A$460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verzió'!$C$420:$C$460</c:f>
              <c:numCache>
                <c:formatCode>General\ "pont"</c:formatCode>
                <c:ptCount val="41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  <c:pt idx="38">
                  <c:v>0</c:v>
                </c:pt>
                <c:pt idx="39">
                  <c:v>-3</c:v>
                </c:pt>
                <c:pt idx="4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B7-437A-ABC4-38B4FEFFF1EB}"/>
            </c:ext>
          </c:extLst>
        </c:ser>
        <c:ser>
          <c:idx val="2"/>
          <c:order val="2"/>
          <c:tx>
            <c:strRef>
              <c:f>'Új verzió'!$D$419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B7-437A-ABC4-38B4FEFFF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verzió'!$A$420:$A$460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verzió'!$D$420:$D$460</c:f>
              <c:numCache>
                <c:formatCode>General\ "pont"</c:formatCode>
                <c:ptCount val="41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  <c:pt idx="38">
                  <c:v>-2</c:v>
                </c:pt>
                <c:pt idx="39">
                  <c:v>-13</c:v>
                </c:pt>
                <c:pt idx="4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B7-437A-ABC4-38B4FEFFF1EB}"/>
            </c:ext>
          </c:extLst>
        </c:ser>
        <c:ser>
          <c:idx val="3"/>
          <c:order val="3"/>
          <c:tx>
            <c:strRef>
              <c:f>'Új verzió'!$E$419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-1.47554144819164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B7-437A-ABC4-38B4FEFFF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verzió'!$A$420:$A$460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verzió'!$E$420:$E$460</c:f>
              <c:numCache>
                <c:formatCode>General\ "pont"</c:formatCode>
                <c:ptCount val="41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  <c:pt idx="38">
                  <c:v>18</c:v>
                </c:pt>
                <c:pt idx="39">
                  <c:v>12</c:v>
                </c:pt>
                <c:pt idx="4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B7-437A-ABC4-38B4FEFFF1EB}"/>
            </c:ext>
          </c:extLst>
        </c:ser>
        <c:ser>
          <c:idx val="4"/>
          <c:order val="4"/>
          <c:tx>
            <c:strRef>
              <c:f>'Új verzió'!$F$419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B7-437A-ABC4-38B4FEFFF1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verzió'!$A$420:$A$460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verzió'!$F$420:$F$460</c:f>
              <c:numCache>
                <c:formatCode>General\ "pont"</c:formatCode>
                <c:ptCount val="4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B7-437A-ABC4-38B4FEFFF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3174342774087637"/>
          <c:w val="0.79775076552930879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238891105003478E-2"/>
          <c:w val="0.75074871492249395"/>
          <c:h val="0.5656599774308362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verzió'!$L$462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DB-4333-BE8B-A2AD04CCF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verzió'!$K$463:$K$503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verzió'!$L$463:$L$503</c:f>
              <c:numCache>
                <c:formatCode>General\ "pont"</c:formatCode>
                <c:ptCount val="41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  <c:pt idx="38">
                  <c:v>-4</c:v>
                </c:pt>
                <c:pt idx="39">
                  <c:v>-11</c:v>
                </c:pt>
                <c:pt idx="40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DB-4333-BE8B-A2AD04CCF779}"/>
            </c:ext>
          </c:extLst>
        </c:ser>
        <c:ser>
          <c:idx val="1"/>
          <c:order val="1"/>
          <c:tx>
            <c:strRef>
              <c:f>'Új verzió'!$M$462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DB-4333-BE8B-A2AD04CCF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verzió'!$K$463:$K$503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verzió'!$M$463:$M$503</c:f>
              <c:numCache>
                <c:formatCode>General\ "pont"</c:formatCode>
                <c:ptCount val="41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  <c:pt idx="38">
                  <c:v>11</c:v>
                </c:pt>
                <c:pt idx="39">
                  <c:v>-6</c:v>
                </c:pt>
                <c:pt idx="4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DB-4333-BE8B-A2AD04CCF779}"/>
            </c:ext>
          </c:extLst>
        </c:ser>
        <c:ser>
          <c:idx val="2"/>
          <c:order val="2"/>
          <c:tx>
            <c:strRef>
              <c:f>'Új verzió'!$N$462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DB-4333-BE8B-A2AD04CCF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verzió'!$K$463:$K$503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verzió'!$N$463:$N$503</c:f>
              <c:numCache>
                <c:formatCode>General\ "pont"</c:formatCode>
                <c:ptCount val="41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  <c:pt idx="38">
                  <c:v>7</c:v>
                </c:pt>
                <c:pt idx="39">
                  <c:v>6</c:v>
                </c:pt>
                <c:pt idx="4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DB-4333-BE8B-A2AD04CCF779}"/>
            </c:ext>
          </c:extLst>
        </c:ser>
        <c:ser>
          <c:idx val="3"/>
          <c:order val="3"/>
          <c:tx>
            <c:strRef>
              <c:f>'Új verzió'!$O$462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DB-4333-BE8B-A2AD04CCF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verzió'!$K$463:$K$503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verzió'!$O$463:$O$503</c:f>
              <c:numCache>
                <c:formatCode>General\ "pont"</c:formatCode>
                <c:ptCount val="4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DB-4333-BE8B-A2AD04CCF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94409941556217"/>
          <c:y val="0.85294459343414442"/>
          <c:w val="0.75955612865746625"/>
          <c:h val="0.13415816125496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89215582721205E-2"/>
          <c:w val="0.75769313210848643"/>
          <c:h val="0.5569799119346244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verzió'!$B$625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CB-4D0E-93EA-2EB25823D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verzió'!$A$626:$A$648</c:f>
              <c:strCache>
                <c:ptCount val="2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</c:strCache>
            </c:strRef>
          </c:cat>
          <c:val>
            <c:numRef>
              <c:f>'Új verzió'!$B$626:$B$648</c:f>
              <c:numCache>
                <c:formatCode>General\ "pont"</c:formatCode>
                <c:ptCount val="23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  <c:pt idx="20">
                  <c:v>-50</c:v>
                </c:pt>
                <c:pt idx="21">
                  <c:v>-56</c:v>
                </c:pt>
                <c:pt idx="22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CB-4D0E-93EA-2EB25823D985}"/>
            </c:ext>
          </c:extLst>
        </c:ser>
        <c:ser>
          <c:idx val="1"/>
          <c:order val="1"/>
          <c:tx>
            <c:strRef>
              <c:f>'Új verzió'!$C$625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4.0242885353617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CB-4D0E-93EA-2EB25823D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verzió'!$A$626:$A$648</c:f>
              <c:strCache>
                <c:ptCount val="2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</c:strCache>
            </c:strRef>
          </c:cat>
          <c:val>
            <c:numRef>
              <c:f>'Új verzió'!$C$626:$C$648</c:f>
              <c:numCache>
                <c:formatCode>General\ "pont"</c:formatCode>
                <c:ptCount val="23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  <c:pt idx="21">
                  <c:v>6</c:v>
                </c:pt>
                <c:pt idx="2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CB-4D0E-93EA-2EB25823D985}"/>
            </c:ext>
          </c:extLst>
        </c:ser>
        <c:ser>
          <c:idx val="2"/>
          <c:order val="2"/>
          <c:tx>
            <c:strRef>
              <c:f>'Új verzió'!$D$625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CB-4D0E-93EA-2EB25823D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verzió'!$A$626:$A$648</c:f>
              <c:strCache>
                <c:ptCount val="2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</c:strCache>
            </c:strRef>
          </c:cat>
          <c:val>
            <c:numRef>
              <c:f>'Új verzió'!$D$626:$D$648</c:f>
              <c:numCache>
                <c:formatCode>General\ "pont"</c:formatCode>
                <c:ptCount val="23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  <c:pt idx="20">
                  <c:v>33</c:v>
                </c:pt>
                <c:pt idx="21">
                  <c:v>26</c:v>
                </c:pt>
                <c:pt idx="22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CB-4D0E-93EA-2EB25823D985}"/>
            </c:ext>
          </c:extLst>
        </c:ser>
        <c:ser>
          <c:idx val="3"/>
          <c:order val="3"/>
          <c:tx>
            <c:strRef>
              <c:f>'Új verzió'!$E$625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CB-4D0E-93EA-2EB25823D9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verzió'!$A$626:$A$648</c:f>
              <c:strCache>
                <c:ptCount val="23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</c:strCache>
            </c:strRef>
          </c:cat>
          <c:val>
            <c:numRef>
              <c:f>'Új verzió'!$E$626:$E$648</c:f>
              <c:numCache>
                <c:formatCode>General\ "pont"</c:formatCode>
                <c:ptCount val="23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  <c:pt idx="20">
                  <c:v>26</c:v>
                </c:pt>
                <c:pt idx="21">
                  <c:v>10</c:v>
                </c:pt>
                <c:pt idx="2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CB-4D0E-93EA-2EB25823D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77744969378829"/>
          <c:y val="0.84347187438513793"/>
          <c:w val="0.80122287839020123"/>
          <c:h val="0.140878024094584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75671264285989E-2"/>
          <c:w val="0.75352646544181978"/>
          <c:h val="0.58613669325710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verzió'!$L$591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5.5555555555554534E-3"/>
                  <c:y val="2.351721684540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0-441F-8040-FEDAA849E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verzió'!$K$592:$K$632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verzió'!$L$592:$L$632</c:f>
              <c:numCache>
                <c:formatCode>General\ "pont"</c:formatCode>
                <c:ptCount val="41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  <c:pt idx="38">
                  <c:v>18</c:v>
                </c:pt>
                <c:pt idx="39">
                  <c:v>19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50-441F-8040-FEDAA849E11A}"/>
            </c:ext>
          </c:extLst>
        </c:ser>
        <c:ser>
          <c:idx val="1"/>
          <c:order val="1"/>
          <c:tx>
            <c:strRef>
              <c:f>'Új verzió'!$M$591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50-441F-8040-FEDAA849E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verzió'!$K$592:$K$632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verzió'!$M$592:$M$632</c:f>
              <c:numCache>
                <c:formatCode>General\ "pont"</c:formatCode>
                <c:ptCount val="41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  <c:pt idx="38">
                  <c:v>-17</c:v>
                </c:pt>
                <c:pt idx="39">
                  <c:v>-22</c:v>
                </c:pt>
                <c:pt idx="4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50-441F-8040-FEDAA849E11A}"/>
            </c:ext>
          </c:extLst>
        </c:ser>
        <c:ser>
          <c:idx val="2"/>
          <c:order val="2"/>
          <c:tx>
            <c:strRef>
              <c:f>'Új verzió'!$N$591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1.38888888888868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50-441F-8040-FEDAA849E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verzió'!$K$592:$K$632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verzió'!$N$592:$N$632</c:f>
              <c:numCache>
                <c:formatCode>General\ "pont"</c:formatCode>
                <c:ptCount val="41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  <c:pt idx="38">
                  <c:v>37</c:v>
                </c:pt>
                <c:pt idx="39">
                  <c:v>28</c:v>
                </c:pt>
                <c:pt idx="4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50-441F-8040-FEDAA849E11A}"/>
            </c:ext>
          </c:extLst>
        </c:ser>
        <c:ser>
          <c:idx val="3"/>
          <c:order val="3"/>
          <c:tx>
            <c:strRef>
              <c:f>'Új verzió'!$O$591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6.9444444444442411E-3"/>
                  <c:y val="-4.79048883207636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50-441F-8040-FEDAA849E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verzió'!$K$592:$K$632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verzió'!$O$592:$O$632</c:f>
              <c:numCache>
                <c:formatCode>General\ "pont"</c:formatCode>
                <c:ptCount val="41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  <c:pt idx="38">
                  <c:v>23</c:v>
                </c:pt>
                <c:pt idx="39">
                  <c:v>12</c:v>
                </c:pt>
                <c:pt idx="4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50-441F-8040-FEDAA849E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31583552055994"/>
          <c:y val="0.88498990487975071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verzió'!$B$652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verzió'!$A$653:$A$657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verzió'!$B$653:$B$657</c:f>
              <c:numCache>
                <c:formatCode>General</c:formatCode>
                <c:ptCount val="5"/>
                <c:pt idx="0">
                  <c:v>0.68695652173913047</c:v>
                </c:pt>
                <c:pt idx="1">
                  <c:v>0.11739130434782609</c:v>
                </c:pt>
                <c:pt idx="2">
                  <c:v>7.8260869565217397E-2</c:v>
                </c:pt>
                <c:pt idx="3">
                  <c:v>3.0434782608695653E-2</c:v>
                </c:pt>
                <c:pt idx="4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0-4AE9-AF27-95525EE5D8A7}"/>
            </c:ext>
          </c:extLst>
        </c:ser>
        <c:ser>
          <c:idx val="1"/>
          <c:order val="1"/>
          <c:tx>
            <c:strRef>
              <c:f>'Új verzió'!$C$652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verzió'!$A$653:$A$657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verzió'!$C$653:$C$657</c:f>
              <c:numCache>
                <c:formatCode>General</c:formatCode>
                <c:ptCount val="5"/>
                <c:pt idx="0">
                  <c:v>0.58823529411764708</c:v>
                </c:pt>
                <c:pt idx="1">
                  <c:v>8.8235294117647065E-2</c:v>
                </c:pt>
                <c:pt idx="2">
                  <c:v>5.8823529411764705E-2</c:v>
                </c:pt>
                <c:pt idx="3">
                  <c:v>5.8823529411764705E-2</c:v>
                </c:pt>
                <c:pt idx="4">
                  <c:v>0.20588235294117646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D0-4AE9-AF27-95525EE5D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3.569955215393817E-2"/>
          <c:w val="0.80712678658553849"/>
          <c:h val="0.6319245844715430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3C-4BE7-B18F-C6ECA56A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Indexek!$B$53:$B$93</c:f>
              <c:numCache>
                <c:formatCode>General\ "pont"</c:formatCode>
                <c:ptCount val="41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  <c:pt idx="38">
                  <c:v>-38</c:v>
                </c:pt>
                <c:pt idx="39">
                  <c:v>-40</c:v>
                </c:pt>
                <c:pt idx="40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3C-4BE7-B18F-C6ECA56A936D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03C-4BE7-B18F-C6ECA56A936D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3C-4BE7-B18F-C6ECA56A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Indexek!$C$53:$C$93</c:f>
              <c:numCache>
                <c:formatCode>General\ "pont"</c:formatCode>
                <c:ptCount val="41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  <c:pt idx="38">
                  <c:v>-29</c:v>
                </c:pt>
                <c:pt idx="39">
                  <c:v>-32</c:v>
                </c:pt>
                <c:pt idx="40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3C-4BE7-B18F-C6ECA56A936D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Indexek!$A$53:$A$93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Indexek!$D$53:$D$93</c:f>
              <c:numCache>
                <c:formatCode>General\ "pont"</c:formatCode>
                <c:ptCount val="41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  <c:pt idx="38">
                  <c:v>-38</c:v>
                </c:pt>
                <c:pt idx="39">
                  <c:v>-36</c:v>
                </c:pt>
                <c:pt idx="4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3C-4BE7-B18F-C6ECA56A936D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3C-4BE7-B18F-C6ECA56A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Indexek!$E$53:$E$93</c:f>
              <c:numCache>
                <c:formatCode>General\ "pont"</c:formatCode>
                <c:ptCount val="41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  <c:pt idx="38">
                  <c:v>0</c:v>
                </c:pt>
                <c:pt idx="39">
                  <c:v>-11</c:v>
                </c:pt>
                <c:pt idx="4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3C-4BE7-B18F-C6ECA56A936D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3C-4BE7-B18F-C6ECA56A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Indexek!$A$53:$A$93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Indexek!$F$53:$F$93</c:f>
              <c:numCache>
                <c:formatCode>General\ "pont"</c:formatCode>
                <c:ptCount val="4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3C-4BE7-B18F-C6ECA56A93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99925153097677"/>
          <c:y val="0.92964851099517065"/>
          <c:w val="0.72966805880009389"/>
          <c:h val="7.0351489004829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274006692617634"/>
          <c:h val="0.4746991761431761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Indexek!$B$26:$AP$26</c:f>
              <c:numCache>
                <c:formatCode>General\ "pont"</c:formatCode>
                <c:ptCount val="4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2A-4666-B7A5-01E873E836F5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Indexek!$B$27:$AP$27</c:f>
              <c:numCache>
                <c:formatCode>General\ "pont"</c:formatCode>
                <c:ptCount val="41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  <c:pt idx="38">
                  <c:v>-11</c:v>
                </c:pt>
                <c:pt idx="39">
                  <c:v>-21</c:v>
                </c:pt>
                <c:pt idx="40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2A-4666-B7A5-01E873E836F5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-1.441049719619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2A-4666-B7A5-01E873E83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Indexek!$B$28:$AP$28</c:f>
              <c:numCache>
                <c:formatCode>General\ "pont"</c:formatCode>
                <c:ptCount val="41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  <c:pt idx="38">
                  <c:v>-12</c:v>
                </c:pt>
                <c:pt idx="39">
                  <c:v>-22</c:v>
                </c:pt>
                <c:pt idx="40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2A-4666-B7A5-01E873E836F5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7.2052485980968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2A-4666-B7A5-01E873E83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Indexek!$B$29:$AP$29</c:f>
              <c:numCache>
                <c:formatCode>General\ "pont"</c:formatCode>
                <c:ptCount val="4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2A-4666-B7A5-01E873E836F5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1.441049719619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2A-4666-B7A5-01E873E83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Indexek!$B$30:$AP$30</c:f>
              <c:numCache>
                <c:formatCode>General</c:formatCode>
                <c:ptCount val="41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  <c:pt idx="38" formatCode="General\ &quot;pont&quot;">
                  <c:v>-25</c:v>
                </c:pt>
                <c:pt idx="39" formatCode="General\ &quot;pont&quot;">
                  <c:v>-22</c:v>
                </c:pt>
                <c:pt idx="40" formatCode="General\ &quot;pont&quot;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2A-4666-B7A5-01E873E836F5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2A-4666-B7A5-01E873E83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Indexek!$B$31:$AP$31</c:f>
              <c:numCache>
                <c:formatCode>General\ "pont"</c:formatCode>
                <c:ptCount val="41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  <c:pt idx="38">
                  <c:v>-33</c:v>
                </c:pt>
                <c:pt idx="39">
                  <c:v>-43</c:v>
                </c:pt>
                <c:pt idx="40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2A-4666-B7A5-01E873E836F5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2A-4666-B7A5-01E873E83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Indexek!$B$25:$AP$25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Indexek!$B$32:$AP$32</c:f>
              <c:numCache>
                <c:formatCode>General\ "pont"</c:formatCode>
                <c:ptCount val="4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2A-4666-B7A5-01E873E83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7033430840582073"/>
          <c:w val="0.9802428464112547"/>
          <c:h val="0.229665691594179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0917494836138"/>
          <c:y val="3.7491342264318939E-2"/>
          <c:w val="0.76082972399281346"/>
          <c:h val="0.4866811665466755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52-481F-B7E9-483CB723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Indexek!$B$39:$AP$39</c:f>
              <c:numCache>
                <c:formatCode>General\ "pont"</c:formatCode>
                <c:ptCount val="41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  <c:pt idx="38">
                  <c:v>32</c:v>
                </c:pt>
                <c:pt idx="39">
                  <c:v>21</c:v>
                </c:pt>
                <c:pt idx="4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52-481F-B7E9-483CB7235904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52-481F-B7E9-483CB723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Indexek!$B$40:$AP$40</c:f>
              <c:numCache>
                <c:formatCode>General\ "pont"</c:formatCode>
                <c:ptCount val="4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52-481F-B7E9-483CB7235904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Indexek!$B$41:$AP$41</c:f>
              <c:numCache>
                <c:formatCode>General\ "pont"</c:formatCode>
                <c:ptCount val="4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52-481F-B7E9-483CB7235904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Indexek!$B$42:$AP$42</c:f>
              <c:numCache>
                <c:formatCode>General\ "pont"</c:formatCode>
                <c:ptCount val="4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52-481F-B7E9-483CB7235904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Indexek!$B$43:$AP$43</c:f>
              <c:numCache>
                <c:formatCode>General\ "pont"</c:formatCode>
                <c:ptCount val="4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552-481F-B7E9-483CB7235904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Indexek!$B$44:$AP$44</c:f>
              <c:numCache>
                <c:formatCode>General\ "pont"</c:formatCode>
                <c:ptCount val="4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52-481F-B7E9-483CB7235904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52-481F-B7E9-483CB723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Indexek!$B$38:$AP$38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Indexek!$B$45:$AP$45</c:f>
              <c:numCache>
                <c:formatCode>General\ "pont"</c:formatCode>
                <c:ptCount val="4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52-481F-B7E9-483CB7235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73333554467782E-5"/>
          <c:y val="0.7914240454148207"/>
          <c:w val="0.99867001558989077"/>
          <c:h val="0.20826740590326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9041631148E-2"/>
          <c:w val="0.80524047532980547"/>
          <c:h val="0.6342257030046897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F6-46B7-A993-0D3F62F94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Indexek!$A$97:$A$137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Indexek!$B$97:$B$137</c:f>
              <c:numCache>
                <c:formatCode>General\ "pont"</c:formatCode>
                <c:ptCount val="41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  <c:pt idx="38">
                  <c:v>7</c:v>
                </c:pt>
                <c:pt idx="39">
                  <c:v>-4</c:v>
                </c:pt>
                <c:pt idx="40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F6-46B7-A993-0D3F62F94C48}"/>
            </c:ext>
          </c:extLst>
        </c:ser>
        <c:ser>
          <c:idx val="1"/>
          <c:order val="1"/>
          <c:tx>
            <c:strRef>
              <c:f>Indexek!$C$96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Indexek!$A$97:$A$137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Indexek!$C$97:$C$137</c:f>
              <c:numCache>
                <c:formatCode>General\ "pont"</c:formatCode>
                <c:ptCount val="41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  <c:pt idx="38">
                  <c:v>22</c:v>
                </c:pt>
                <c:pt idx="39">
                  <c:v>8</c:v>
                </c:pt>
                <c:pt idx="4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F6-46B7-A993-0D3F62F94C48}"/>
            </c:ext>
          </c:extLst>
        </c:ser>
        <c:ser>
          <c:idx val="2"/>
          <c:order val="2"/>
          <c:tx>
            <c:strRef>
              <c:f>Indexek!$D$96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F6-46B7-A993-0D3F62F94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Indexek!$A$97:$A$137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Indexek!$D$97:$D$137</c:f>
              <c:numCache>
                <c:formatCode>General\ "pont"</c:formatCode>
                <c:ptCount val="41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  <c:pt idx="38">
                  <c:v>24</c:v>
                </c:pt>
                <c:pt idx="39">
                  <c:v>5</c:v>
                </c:pt>
                <c:pt idx="40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F6-46B7-A993-0D3F62F94C48}"/>
            </c:ext>
          </c:extLst>
        </c:ser>
        <c:ser>
          <c:idx val="3"/>
          <c:order val="3"/>
          <c:tx>
            <c:strRef>
              <c:f>Indexek!$E$96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F6-46B7-A993-0D3F62F94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Indexek!$A$97:$A$137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Indexek!$E$97:$E$137</c:f>
              <c:numCache>
                <c:formatCode>General\ "pont"</c:formatCode>
                <c:ptCount val="41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  <c:pt idx="38">
                  <c:v>29</c:v>
                </c:pt>
                <c:pt idx="39">
                  <c:v>24</c:v>
                </c:pt>
                <c:pt idx="40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F6-46B7-A993-0D3F62F94C48}"/>
            </c:ext>
          </c:extLst>
        </c:ser>
        <c:ser>
          <c:idx val="4"/>
          <c:order val="4"/>
          <c:tx>
            <c:strRef>
              <c:f>Indexek!$F$96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F6-46B7-A993-0D3F62F94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Indexek!$A$97:$A$137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Indexek!$F$97:$F$137</c:f>
              <c:numCache>
                <c:formatCode>General\ "pont"</c:formatCode>
                <c:ptCount val="4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F6-46B7-A993-0D3F62F94C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73619779612471"/>
          <c:y val="0.92954893176464948"/>
          <c:w val="0.6854878587574379"/>
          <c:h val="7.04510682353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049868766404192"/>
          <c:h val="0.656796754904446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8CE-42C5-BF18-9C072B77ADF8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8CE-42C5-BF18-9C072B77ADF8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CE-42C5-BF18-9C072B77A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verzió'!$A$56:$A$96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verzió'!$B$56:$B$96</c:f>
              <c:numCache>
                <c:formatCode>0%</c:formatCode>
                <c:ptCount val="41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  <c:pt idx="38">
                  <c:v>0.8</c:v>
                </c:pt>
                <c:pt idx="39">
                  <c:v>0.82</c:v>
                </c:pt>
                <c:pt idx="40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CE-42C5-BF18-9C072B77ADF8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8CE-42C5-BF18-9C072B77ADF8}"/>
              </c:ext>
            </c:extLst>
          </c:dPt>
          <c:dLbls>
            <c:delete val="1"/>
          </c:dLbls>
          <c:cat>
            <c:strRef>
              <c:f>'Új verzió'!$A$56:$A$96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verzió'!$C$56:$C$96</c:f>
              <c:numCache>
                <c:formatCode>0%</c:formatCode>
                <c:ptCount val="41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  <c:pt idx="38">
                  <c:v>0.88</c:v>
                </c:pt>
                <c:pt idx="39">
                  <c:v>0.86</c:v>
                </c:pt>
                <c:pt idx="4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CE-42C5-BF18-9C072B77ADF8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layout>
                <c:manualLayout>
                  <c:x val="0"/>
                  <c:y val="2.431830245228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CE-42C5-BF18-9C072B77A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verzió'!$A$56:$A$96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verzió'!$D$56:$D$96</c:f>
              <c:numCache>
                <c:formatCode>0%</c:formatCode>
                <c:ptCount val="41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  <c:pt idx="38">
                  <c:v>0.85</c:v>
                </c:pt>
                <c:pt idx="39">
                  <c:v>0.85</c:v>
                </c:pt>
                <c:pt idx="40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CE-42C5-BF18-9C072B77ADF8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CE-42C5-BF18-9C072B77A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verzió'!$A$56:$A$96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verzió'!$E$56:$E$96</c:f>
              <c:numCache>
                <c:formatCode>0%</c:formatCode>
                <c:ptCount val="41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  <c:pt idx="38">
                  <c:v>0.97</c:v>
                </c:pt>
                <c:pt idx="39">
                  <c:v>0.94</c:v>
                </c:pt>
                <c:pt idx="40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CE-42C5-BF18-9C072B77ADF8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8CE-42C5-BF18-9C072B77ADF8}"/>
              </c:ext>
            </c:extLst>
          </c:dPt>
          <c:dLbls>
            <c:dLbl>
              <c:idx val="40"/>
              <c:layout>
                <c:manualLayout>
                  <c:x val="0"/>
                  <c:y val="-1.7022811716596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CE-42C5-BF18-9C072B77A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verzió'!$A$56:$A$96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verzió'!$F$56:$F$96</c:f>
              <c:numCache>
                <c:formatCode>0%</c:formatCode>
                <c:ptCount val="4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8CE-42C5-BF18-9C072B77AD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1345144356954"/>
          <c:y val="0.93007224259172594"/>
          <c:w val="0.79775076552930879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42182703650777"/>
          <c:h val="0.5308835281020127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66-4D58-A4C9-23978AFFE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verzió'!$K$99:$K$139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verzió'!$L$99:$L$139</c:f>
              <c:numCache>
                <c:formatCode>0%</c:formatCode>
                <c:ptCount val="41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  <c:pt idx="38">
                  <c:v>0.8</c:v>
                </c:pt>
                <c:pt idx="39">
                  <c:v>0.77</c:v>
                </c:pt>
                <c:pt idx="40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66-4D58-A4C9-23978AFFE991}"/>
            </c:ext>
          </c:extLst>
        </c:ser>
        <c:ser>
          <c:idx val="1"/>
          <c:order val="1"/>
          <c:tx>
            <c:strRef>
              <c:f>'Új verzió'!$M$98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6-4D58-A4C9-23978AFFE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verzió'!$K$99:$K$139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verzió'!$M$99:$M$139</c:f>
              <c:numCache>
                <c:formatCode>0%</c:formatCode>
                <c:ptCount val="41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  <c:pt idx="38">
                  <c:v>0.78</c:v>
                </c:pt>
                <c:pt idx="39">
                  <c:v>0.85</c:v>
                </c:pt>
                <c:pt idx="4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66-4D58-A4C9-23978AFFE991}"/>
            </c:ext>
          </c:extLst>
        </c:ser>
        <c:ser>
          <c:idx val="2"/>
          <c:order val="2"/>
          <c:tx>
            <c:strRef>
              <c:f>'Új verzió'!$N$98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66-4D58-A4C9-23978AFFE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verzió'!$K$99:$K$139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verzió'!$N$99:$N$139</c:f>
              <c:numCache>
                <c:formatCode>0%</c:formatCode>
                <c:ptCount val="41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  <c:pt idx="38">
                  <c:v>0.89</c:v>
                </c:pt>
                <c:pt idx="39">
                  <c:v>0.87</c:v>
                </c:pt>
                <c:pt idx="40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66-4D58-A4C9-23978AFFE991}"/>
            </c:ext>
          </c:extLst>
        </c:ser>
        <c:ser>
          <c:idx val="3"/>
          <c:order val="3"/>
          <c:tx>
            <c:strRef>
              <c:f>'Új verzió'!$O$98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66-4D58-A4C9-23978AFFE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verzió'!$K$99:$K$139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verzió'!$O$99:$O$139</c:f>
              <c:numCache>
                <c:formatCode>0%</c:formatCode>
                <c:ptCount val="4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66-4D58-A4C9-23978AFFE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16624586245034"/>
          <c:y val="0.85088585030017838"/>
          <c:w val="0.77344518519741756"/>
          <c:h val="0.13556087915690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565903590780449"/>
          <c:h val="0.6098934823851778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D3-4E84-9056-B2D46E24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verzió'!$A$131:$A$171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verzió'!$B$131:$B$171</c:f>
              <c:numCache>
                <c:formatCode>General\ "pont"</c:formatCode>
                <c:ptCount val="41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  <c:pt idx="38">
                  <c:v>16</c:v>
                </c:pt>
                <c:pt idx="39">
                  <c:v>-3</c:v>
                </c:pt>
                <c:pt idx="40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D3-4E84-9056-B2D46E247BC7}"/>
            </c:ext>
          </c:extLst>
        </c:ser>
        <c:ser>
          <c:idx val="1"/>
          <c:order val="1"/>
          <c:tx>
            <c:strRef>
              <c:f>'Új verzió'!$C$130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D3-4E84-9056-B2D46E24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verzió'!$A$131:$A$171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verzió'!$C$131:$C$171</c:f>
              <c:numCache>
                <c:formatCode>General\ "pont"</c:formatCode>
                <c:ptCount val="41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  <c:pt idx="38">
                  <c:v>36</c:v>
                </c:pt>
                <c:pt idx="39">
                  <c:v>12</c:v>
                </c:pt>
                <c:pt idx="4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D3-4E84-9056-B2D46E247BC7}"/>
            </c:ext>
          </c:extLst>
        </c:ser>
        <c:ser>
          <c:idx val="2"/>
          <c:order val="2"/>
          <c:tx>
            <c:strRef>
              <c:f>'Új verzió'!$D$130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D3-4E84-9056-B2D46E24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verzió'!$A$131:$A$171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verzió'!$D$131:$D$171</c:f>
              <c:numCache>
                <c:formatCode>General\ "pont"</c:formatCode>
                <c:ptCount val="41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  <c:pt idx="38">
                  <c:v>27</c:v>
                </c:pt>
                <c:pt idx="39">
                  <c:v>3</c:v>
                </c:pt>
                <c:pt idx="4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D3-4E84-9056-B2D46E247BC7}"/>
            </c:ext>
          </c:extLst>
        </c:ser>
        <c:ser>
          <c:idx val="3"/>
          <c:order val="3"/>
          <c:tx>
            <c:strRef>
              <c:f>'Új verzió'!$E$130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D3-4E84-9056-B2D46E24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verzió'!$A$131:$A$171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verzió'!$E$131:$E$171</c:f>
              <c:numCache>
                <c:formatCode>General\ "pont"</c:formatCode>
                <c:ptCount val="41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  <c:pt idx="38">
                  <c:v>18</c:v>
                </c:pt>
                <c:pt idx="39">
                  <c:v>16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D3-4E84-9056-B2D46E247BC7}"/>
            </c:ext>
          </c:extLst>
        </c:ser>
        <c:ser>
          <c:idx val="4"/>
          <c:order val="4"/>
          <c:tx>
            <c:strRef>
              <c:f>'Új verzió'!$F$130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D3-4E84-9056-B2D46E24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verzió'!$A$131:$A$171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verzió'!$F$131:$F$171</c:f>
              <c:numCache>
                <c:formatCode>General\ "pont"</c:formatCode>
                <c:ptCount val="4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D3-4E84-9056-B2D46E247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45799327887212"/>
          <c:y val="0.93025245102113019"/>
          <c:w val="0.79775067828623381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3359520289464E-2"/>
          <c:w val="0.85633202099737538"/>
          <c:h val="0.64234822041755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A9A-41B0-AC2F-13609623E5D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A9A-41B0-AC2F-13609623E5D8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9A-41B0-AC2F-13609623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verzió'!$A$185:$A$225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verzió'!$B$185:$B$225</c:f>
              <c:numCache>
                <c:formatCode>0%</c:formatCode>
                <c:ptCount val="41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  <c:pt idx="38">
                  <c:v>0.81</c:v>
                </c:pt>
                <c:pt idx="39">
                  <c:v>0.77</c:v>
                </c:pt>
                <c:pt idx="40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9A-41B0-AC2F-13609623E5D8}"/>
            </c:ext>
          </c:extLst>
        </c:ser>
        <c:ser>
          <c:idx val="1"/>
          <c:order val="1"/>
          <c:tx>
            <c:strRef>
              <c:f>'Új verzió'!$C$184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A9A-41B0-AC2F-13609623E5D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A9A-41B0-AC2F-13609623E5D8}"/>
              </c:ext>
            </c:extLst>
          </c:dPt>
          <c:dLbls>
            <c:dLbl>
              <c:idx val="40"/>
              <c:layout>
                <c:manualLayout>
                  <c:x val="-2.0370135052831988E-16"/>
                  <c:y val="1.9446896573900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9A-41B0-AC2F-13609623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verzió'!$A$185:$A$225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verzió'!$C$185:$C$225</c:f>
              <c:numCache>
                <c:formatCode>0%</c:formatCode>
                <c:ptCount val="41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  <c:pt idx="38">
                  <c:v>0.91</c:v>
                </c:pt>
                <c:pt idx="39">
                  <c:v>0.88</c:v>
                </c:pt>
                <c:pt idx="40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A9A-41B0-AC2F-13609623E5D8}"/>
            </c:ext>
          </c:extLst>
        </c:ser>
        <c:ser>
          <c:idx val="2"/>
          <c:order val="2"/>
          <c:tx>
            <c:strRef>
              <c:f>'Új verzió'!$D$184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A9A-41B0-AC2F-13609623E5D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A9A-41B0-AC2F-13609623E5D8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2A9A-41B0-AC2F-13609623E5D8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2A9A-41B0-AC2F-13609623E5D8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A9A-41B0-AC2F-13609623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verzió'!$A$185:$A$225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verzió'!$D$185:$D$225</c:f>
              <c:numCache>
                <c:formatCode>0%</c:formatCode>
                <c:ptCount val="41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  <c:pt idx="38">
                  <c:v>0.9</c:v>
                </c:pt>
                <c:pt idx="39">
                  <c:v>0.92</c:v>
                </c:pt>
                <c:pt idx="40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A9A-41B0-AC2F-13609623E5D8}"/>
            </c:ext>
          </c:extLst>
        </c:ser>
        <c:ser>
          <c:idx val="3"/>
          <c:order val="3"/>
          <c:tx>
            <c:strRef>
              <c:f>'Új verzió'!$E$184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A9A-41B0-AC2F-13609623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verzió'!$A$185:$A$225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verzió'!$E$185:$E$225</c:f>
              <c:numCache>
                <c:formatCode>0%</c:formatCode>
                <c:ptCount val="41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  <c:pt idx="38">
                  <c:v>1.04</c:v>
                </c:pt>
                <c:pt idx="39">
                  <c:v>1.01</c:v>
                </c:pt>
                <c:pt idx="4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A9A-41B0-AC2F-13609623E5D8}"/>
            </c:ext>
          </c:extLst>
        </c:ser>
        <c:ser>
          <c:idx val="4"/>
          <c:order val="4"/>
          <c:tx>
            <c:strRef>
              <c:f>'Új verzió'!$F$184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2A9A-41B0-AC2F-13609623E5D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2A9A-41B0-AC2F-13609623E5D8}"/>
              </c:ext>
            </c:extLst>
          </c:dPt>
          <c:dLbls>
            <c:dLbl>
              <c:idx val="4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A9A-41B0-AC2F-13609623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verzió'!$A$185:$A$225</c:f>
              <c:strCache>
                <c:ptCount val="41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</c:strCache>
            </c:strRef>
          </c:cat>
          <c:val>
            <c:numRef>
              <c:f>'Új verzió'!$F$185:$F$225</c:f>
              <c:numCache>
                <c:formatCode>0%</c:formatCode>
                <c:ptCount val="41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  <c:pt idx="38">
                  <c:v>0.93</c:v>
                </c:pt>
                <c:pt idx="39">
                  <c:v>0.91</c:v>
                </c:pt>
                <c:pt idx="40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A9A-41B0-AC2F-13609623E5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2456255468066"/>
          <c:y val="0.93010008261102928"/>
          <c:w val="0.79775076552930879"/>
          <c:h val="6.74690553172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márciusi -8-ról -5 pontra emelkedett.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kedvezőtlen megítélése az előző havi -26-ról -20 pontra javult, a várakozások indexe azonban nem változott (+10 pont) az előző hónaphoz képest.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üzleti hangulat a kkv-knál jellemzően javult, míg a nagyvállalatoknál gyengült az előző hónaphoz képest, így a konjunktúra megítélésében eddig jellemző dualitás valamelyest mérséklődött.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és javultak márciushoz képest: előbbi +28-ról +29, utóbbi pedig +1-ről +7 pontra.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márciushoz képest: előbbi 88-ról 92, utóbbi pedig 91-ről 93 százalékra.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márciusi -8-ról -5 pontra emelkedett.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kedvezőtlen megítélése az előző havi -26-ról -20 pontra javult, a várakozások indexe azonban nem változott (+10 pont) az előző hónaphoz képest.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márciushoz képest: előbbi 88-ról 92, utóbbi pedig 91-ről 93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és javultak márciushoz képest: előbbi +28-ról +29, utóbbi pedig +1-ről +7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üzleti hangulat a kkv-knál jellemzően javult, míg a nagyvállalatoknál gyengült az előző hónaphoz képest, így a konjunktúra megítélésében eddig jellemző dualitás valamelyest mérséklődött.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0.94361</cdr:x>
      <cdr:y>0.33491</cdr:y>
    </cdr:from>
    <cdr:to>
      <cdr:x>1</cdr:x>
      <cdr:y>0.38024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F1734276-ABBA-19C1-939D-0B8BEA8278AB}"/>
            </a:ext>
          </a:extLst>
        </cdr:cNvPr>
        <cdr:cNvSpPr txBox="1"/>
      </cdr:nvSpPr>
      <cdr:spPr>
        <a:xfrm xmlns:a="http://schemas.openxmlformats.org/drawingml/2006/main">
          <a:off x="8628361" y="1749046"/>
          <a:ext cx="515639" cy="236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91%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0.29907</cdr:x>
      <cdr:y>0.32518</cdr:y>
    </cdr:from>
    <cdr:to>
      <cdr:x>0.3851</cdr:x>
      <cdr:y>0.38772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C3F8F81D-E7D9-0575-735F-1866FD8F6794}"/>
            </a:ext>
          </a:extLst>
        </cdr:cNvPr>
        <cdr:cNvSpPr txBox="1"/>
      </cdr:nvSpPr>
      <cdr:spPr>
        <a:xfrm xmlns:a="http://schemas.openxmlformats.org/drawingml/2006/main">
          <a:off x="2734700" y="1600142"/>
          <a:ext cx="78665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2024/4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2024. 05. 09.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2024 áprilisi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34521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az egy évvel korábbi szint 92 százalékára nőtt az előző havi 88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311549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08496"/>
            <a:ext cx="8628993" cy="612000"/>
          </a:xfrm>
        </p:spPr>
        <p:txBody>
          <a:bodyPr>
            <a:noAutofit/>
          </a:bodyPr>
          <a:lstStyle/>
          <a:p>
            <a:r>
              <a:rPr lang="hu-HU" sz="1800" dirty="0"/>
              <a:t>az ipar és építőipar, illetve a mezőgazdaság átlagos kapacitás-kihasználtsága az elmúlt 4 hónap legmagasabb szintjére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714630"/>
              </p:ext>
            </p:extLst>
          </p:nvPr>
        </p:nvGraphicFramePr>
        <p:xfrm>
          <a:off x="0" y="920496"/>
          <a:ext cx="9143999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110723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nagyvállalati várakozások az elmúlt 3 hónap legalacsonyabb szintjére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559001"/>
              </p:ext>
            </p:extLst>
          </p:nvPr>
        </p:nvGraphicFramePr>
        <p:xfrm>
          <a:off x="-1" y="922446"/>
          <a:ext cx="9144001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591"/>
            <a:ext cx="8071945" cy="612000"/>
          </a:xfrm>
        </p:spPr>
        <p:txBody>
          <a:bodyPr>
            <a:noAutofit/>
          </a:bodyPr>
          <a:lstStyle/>
          <a:p>
            <a:r>
              <a:rPr lang="hu-HU" sz="2200" dirty="0"/>
              <a:t>az átlagos bevételi szint az 1 évvel korábbi szint 93 százalékára nőtt az előző havi 91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209503"/>
              </p:ext>
            </p:extLst>
          </p:nvPr>
        </p:nvGraphicFramePr>
        <p:xfrm>
          <a:off x="0" y="931591"/>
          <a:ext cx="9144000" cy="52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" y="309482"/>
            <a:ext cx="8033494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kedvezőtlen megítélése javult, a várakozások azonban továbbra is csak mérsékelten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1964896" y="1895967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  <p:sp>
        <p:nvSpPr>
          <p:cNvPr id="32" name="Szövegdoboz 5">
            <a:extLst>
              <a:ext uri="{FF2B5EF4-FFF2-40B4-BE49-F238E27FC236}">
                <a16:creationId xmlns:a16="http://schemas.microsoft.com/office/drawing/2014/main" id="{CEC804BE-234E-8EE9-1096-D2AC2BD3E343}"/>
              </a:ext>
            </a:extLst>
          </p:cNvPr>
          <p:cNvSpPr txBox="1"/>
          <p:nvPr/>
        </p:nvSpPr>
        <p:spPr>
          <a:xfrm>
            <a:off x="2493934" y="1678559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2024/2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849EEA67-1B75-F9B7-D03B-AFCBE7784F92}"/>
              </a:ext>
            </a:extLst>
          </p:cNvPr>
          <p:cNvSpPr txBox="1"/>
          <p:nvPr/>
        </p:nvSpPr>
        <p:spPr>
          <a:xfrm>
            <a:off x="2056864" y="2877167"/>
            <a:ext cx="8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2024/3</a:t>
            </a:r>
          </a:p>
        </p:txBody>
      </p:sp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671457"/>
              </p:ext>
            </p:extLst>
          </p:nvPr>
        </p:nvGraphicFramePr>
        <p:xfrm>
          <a:off x="0" y="940452"/>
          <a:ext cx="9144000" cy="496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56315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-36949" y="302929"/>
            <a:ext cx="8295455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750" dirty="0"/>
              <a:t>Leggyakrabban a munkaerőköltség emelkedése okoz problémát, a magas energiaárakat rekordalacsony számban említették áprilisban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F1C0FB5-29DD-5BC3-5CE4-159324149417}"/>
              </a:ext>
            </a:extLst>
          </p:cNvPr>
          <p:cNvSpPr txBox="1"/>
          <p:nvPr/>
        </p:nvSpPr>
        <p:spPr>
          <a:xfrm>
            <a:off x="8714087" y="1532432"/>
            <a:ext cx="50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7030A0"/>
                </a:solidFill>
              </a:rPr>
              <a:t>47%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469250"/>
              </p:ext>
            </p:extLst>
          </p:nvPr>
        </p:nvGraphicFramePr>
        <p:xfrm>
          <a:off x="-36949" y="942113"/>
          <a:ext cx="9180948" cy="484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2022 február óta nem állt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842337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144211"/>
              </p:ext>
            </p:extLst>
          </p:nvPr>
        </p:nvGraphicFramePr>
        <p:xfrm>
          <a:off x="0" y="922448"/>
          <a:ext cx="9144000" cy="4919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környezetre vonatkozó várakozások azonban lassú ütemben, de már 3 hónapja gyengülnek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953122"/>
              </p:ext>
            </p:extLst>
          </p:nvPr>
        </p:nvGraphicFramePr>
        <p:xfrm>
          <a:off x="19569" y="922448"/>
          <a:ext cx="9104862" cy="514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alindexe az iparban és építőiparban az elmúlt 1 év legmagasabb szintjére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350448"/>
              </p:ext>
            </p:extLst>
          </p:nvPr>
        </p:nvGraphicFramePr>
        <p:xfrm>
          <a:off x="0" y="922447"/>
          <a:ext cx="9144000" cy="476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létszámbővítést tervezők aránya újra minden méretkategóriában meghaladja a leépítést tervezőkét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88978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alindexe a szolgáltatás és kereskedelemben 1 éve nem volt ilyen kedvező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180566"/>
              </p:ext>
            </p:extLst>
          </p:nvPr>
        </p:nvGraphicFramePr>
        <p:xfrm>
          <a:off x="-1" y="937772"/>
          <a:ext cx="9144001" cy="492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4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elmúlt 3 hónapban megvalósított áremelések indexe kismértékben emelkedett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99589" y="5702729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10058"/>
              </p:ext>
            </p:extLst>
          </p:nvPr>
        </p:nvGraphicFramePr>
        <p:xfrm>
          <a:off x="0" y="911620"/>
          <a:ext cx="9144000" cy="486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3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következő 3 hónapban tervezett áremelések mutatója azonban az elmúlt fél év legalacsonyabb szintjére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087400"/>
              </p:ext>
            </p:extLst>
          </p:nvPr>
        </p:nvGraphicFramePr>
        <p:xfrm>
          <a:off x="0" y="913396"/>
          <a:ext cx="9144000" cy="486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9" y="310449"/>
            <a:ext cx="7767743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100" dirty="0"/>
              <a:t>az infláció miatt a válaszadók 22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456132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kedvezőtlen, de kismértékben javult márciushoz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08790063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" y="309397"/>
            <a:ext cx="7768744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vállalati konjunktúraindexe a márciusi -8-ról</a:t>
            </a:r>
            <a:br>
              <a:rPr lang="hu-HU" sz="2200" dirty="0"/>
            </a:br>
            <a:r>
              <a:rPr lang="hu-HU" sz="2200" dirty="0"/>
              <a:t>-5 pontra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1123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592176"/>
              </p:ext>
            </p:extLst>
          </p:nvPr>
        </p:nvGraphicFramePr>
        <p:xfrm>
          <a:off x="15751" y="921397"/>
          <a:ext cx="9128250" cy="48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25" y="311787"/>
            <a:ext cx="7871989" cy="612000"/>
          </a:xfrm>
        </p:spPr>
        <p:txBody>
          <a:bodyPr>
            <a:noAutofit/>
          </a:bodyPr>
          <a:lstStyle/>
          <a:p>
            <a:r>
              <a:rPr lang="hu-HU" sz="2200" dirty="0"/>
              <a:t>A jelenlegi helyzet indexe a kkv-knál javult,</a:t>
            </a:r>
            <a:br>
              <a:rPr lang="hu-HU" sz="2200" dirty="0"/>
            </a:br>
            <a:r>
              <a:rPr lang="hu-HU" sz="2200" dirty="0"/>
              <a:t>a nagyvállalatoknál azonban stagnált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25241"/>
              </p:ext>
            </p:extLst>
          </p:nvPr>
        </p:nvGraphicFramePr>
        <p:xfrm>
          <a:off x="0" y="923786"/>
          <a:ext cx="9143999" cy="5010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76" y="314733"/>
            <a:ext cx="806824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helyzet megítélése a beruházások kivételével javult az előző hónaphoz képest, leginkább a kapacitás-kihasználtság esetén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940927"/>
              </p:ext>
            </p:extLst>
          </p:nvPr>
        </p:nvGraphicFramePr>
        <p:xfrm>
          <a:off x="-7876" y="926733"/>
          <a:ext cx="9151875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5366"/>
            <a:ext cx="8492360" cy="612000"/>
          </a:xfrm>
        </p:spPr>
        <p:txBody>
          <a:bodyPr>
            <a:noAutofit/>
          </a:bodyPr>
          <a:lstStyle/>
          <a:p>
            <a:r>
              <a:rPr lang="hu-HU" sz="1800" dirty="0"/>
              <a:t>A kilátások a vizsgált tényezők többségénél stagnáltak márciushoz képest, a foglalkoztatás kapcsán azonban érezhetően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E4F21B3-F2BA-CBC3-B413-9494F38F5C14}"/>
              </a:ext>
            </a:extLst>
          </p:cNvPr>
          <p:cNvSpPr txBox="1"/>
          <p:nvPr/>
        </p:nvSpPr>
        <p:spPr>
          <a:xfrm>
            <a:off x="8067660" y="2330856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5">
                    <a:lumMod val="50000"/>
                  </a:schemeClr>
                </a:solidFill>
              </a:rPr>
              <a:t>7 pont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D724A75-0C57-A874-6EDF-CC3015168807}"/>
              </a:ext>
            </a:extLst>
          </p:cNvPr>
          <p:cNvSpPr txBox="1"/>
          <p:nvPr/>
        </p:nvSpPr>
        <p:spPr>
          <a:xfrm>
            <a:off x="8076056" y="2197671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9 pont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1853F88-4FA8-7FDB-33CF-1326DC1885E2}"/>
              </a:ext>
            </a:extLst>
          </p:cNvPr>
          <p:cNvSpPr txBox="1"/>
          <p:nvPr/>
        </p:nvSpPr>
        <p:spPr>
          <a:xfrm>
            <a:off x="7968127" y="2064486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10 pont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124886"/>
              </p:ext>
            </p:extLst>
          </p:nvPr>
        </p:nvGraphicFramePr>
        <p:xfrm>
          <a:off x="31507" y="937366"/>
          <a:ext cx="9104618" cy="5415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10449"/>
            <a:ext cx="809323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a kkv-knál javultak, a nagyvállalatoknál azonban a 2022 október óta tapasztalt legalacsonyabb szintre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498672"/>
              </p:ext>
            </p:extLst>
          </p:nvPr>
        </p:nvGraphicFramePr>
        <p:xfrm>
          <a:off x="0" y="922449"/>
          <a:ext cx="9112494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68984</TotalTime>
  <Words>1121</Words>
  <Application>Microsoft Office PowerPoint</Application>
  <PresentationFormat>Diavetítés a képernyőre (4:3 oldalarány)</PresentationFormat>
  <Paragraphs>131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2024 áprilisi eredményei</vt:lpstr>
      <vt:lpstr>Az mnb vállalati konjunktúra felmérései</vt:lpstr>
      <vt:lpstr>A vállalati konjunktúra továbbra is kedvezőtlen, de kismértékben javult márciushoz képest</vt:lpstr>
      <vt:lpstr>Az mnb vállalati konjunktúraindexe a márciusi -8-ról -5 pontra emelkedett</vt:lpstr>
      <vt:lpstr>A jelenlegi helyzet indexe a kkv-knál javult, a nagyvállalatoknál azonban stagnált</vt:lpstr>
      <vt:lpstr>Az aktuális helyzet megítélése a beruházások kivételével javult az előző hónaphoz képest, leginkább a kapacitás-kihasználtság esetén</vt:lpstr>
      <vt:lpstr>A kilátások a vizsgált tényezők többségénél stagnáltak márciushoz képest, a foglalkoztatás kapcsán azonban érezhetően javultak</vt:lpstr>
      <vt:lpstr>A várakozások a kkv-knál javultak, a nagyvállalatoknál azonban a 2022 október óta tapasztalt legalacsonyabb szintre gyengültek</vt:lpstr>
      <vt:lpstr>Termelés és kereslet</vt:lpstr>
      <vt:lpstr>az átlagos kapacitás-kihasználtság az egy évvel korábbi szint 92 százalékára nőtt az előző havi 88 százalékról</vt:lpstr>
      <vt:lpstr>az ipar és építőipar, illetve a mezőgazdaság átlagos kapacitás-kihasználtsága az elmúlt 4 hónap legmagasabb szintjére nőtt</vt:lpstr>
      <vt:lpstr>A kapacitás-kihasználtságra vonatkozó nagyvállalati várakozások az elmúlt 3 hónap legalacsonyabb szintjére csökkentek</vt:lpstr>
      <vt:lpstr>az átlagos bevételi szint az 1 évvel korábbi szint 93 százalékára nőtt az előző havi 91 százalékról</vt:lpstr>
      <vt:lpstr>A bevételi szint kedvezőtlen megítélése javult, a várakozások azonban továbbra is csak mérsékelten optimisták</vt:lpstr>
      <vt:lpstr>PowerPoint-bemutató</vt:lpstr>
      <vt:lpstr>Üzleti környezet, beruházások, foglalkoztatás</vt:lpstr>
      <vt:lpstr>AZ ÜZLETI KÖRNYEZET átlagos megítélése 2022 február óta nem állt ilyen magas szinten</vt:lpstr>
      <vt:lpstr>Az üzleti környezetre vonatkozó várakozások azonban lassú ütemben, de már 3 hónapja gyengülnek</vt:lpstr>
      <vt:lpstr>A beruházási várakozások alindexe az iparban és építőiparban az elmúlt 1 év legmagasabb szintjére emelkedett</vt:lpstr>
      <vt:lpstr>A létszámbővítést tervezők aránya újra minden méretkategóriában meghaladja a leépítést tervezőkét</vt:lpstr>
      <vt:lpstr>A foglalkoztatási várakozások alindexe a szolgáltatás és kereskedelemben 1 éve nem volt ilyen kedvező</vt:lpstr>
      <vt:lpstr>Árak</vt:lpstr>
      <vt:lpstr>Az elmúlt 3 hónapban megvalósított áremelések indexe kismértékben emelkedett az előző hónaphoz képest</vt:lpstr>
      <vt:lpstr>A következő 3 hónapban tervezett áremelések mutatója azonban az elmúlt fél év legalacsonyabb szintjére csökkent</vt:lpstr>
      <vt:lpstr>az infláció miatt a válaszadók 22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2547</cp:revision>
  <dcterms:created xsi:type="dcterms:W3CDTF">2020-04-06T05:19:02Z</dcterms:created>
  <dcterms:modified xsi:type="dcterms:W3CDTF">2024-05-09T07:45:07Z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