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9"/>
  </p:notesMasterIdLst>
  <p:sldIdLst>
    <p:sldId id="3252" r:id="rId3"/>
    <p:sldId id="385" r:id="rId4"/>
    <p:sldId id="386" r:id="rId5"/>
    <p:sldId id="374" r:id="rId6"/>
    <p:sldId id="390" r:id="rId7"/>
    <p:sldId id="407" r:id="rId8"/>
    <p:sldId id="375" r:id="rId9"/>
    <p:sldId id="389" r:id="rId10"/>
    <p:sldId id="287" r:id="rId11"/>
    <p:sldId id="364" r:id="rId12"/>
    <p:sldId id="403" r:id="rId13"/>
    <p:sldId id="365" r:id="rId14"/>
    <p:sldId id="366" r:id="rId15"/>
    <p:sldId id="398" r:id="rId16"/>
    <p:sldId id="396" r:id="rId17"/>
    <p:sldId id="286" r:id="rId18"/>
    <p:sldId id="357" r:id="rId19"/>
    <p:sldId id="371" r:id="rId20"/>
    <p:sldId id="404" r:id="rId21"/>
    <p:sldId id="367" r:id="rId22"/>
    <p:sldId id="405" r:id="rId23"/>
    <p:sldId id="391" r:id="rId24"/>
    <p:sldId id="401" r:id="rId25"/>
    <p:sldId id="406" r:id="rId26"/>
    <p:sldId id="408" r:id="rId27"/>
    <p:sldId id="325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B87F00"/>
    <a:srgbClr val="00FFFF"/>
    <a:srgbClr val="FFB3B5"/>
    <a:srgbClr val="FDC7E3"/>
    <a:srgbClr val="91EEFB"/>
    <a:srgbClr val="C7E1B5"/>
    <a:srgbClr val="99CC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2443" autoAdjust="0"/>
  </p:normalViewPr>
  <p:slideViewPr>
    <p:cSldViewPr snapToGrid="0">
      <p:cViewPr varScale="1">
        <p:scale>
          <a:sx n="62" d="100"/>
          <a:sy n="62" d="100"/>
        </p:scale>
        <p:origin x="1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2\2022.%20j&#250;nius\input\jelenlegi%20helyzet%20&#233;s%20v&#225;rakoz&#225;sok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m&#225;jus\input\2024%20m&#225;jus%20&#225;br&#225;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242344706909"/>
          <c:y val="4.1523086468784012E-2"/>
          <c:w val="0.79241535433070864"/>
          <c:h val="0.65040776435355474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D59-4017-9A31-BDF9AC31ED06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59-4017-9A31-BDF9AC31E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Indexek!$B$4:$AQ$4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Indexek!$B$5:$AQ$5</c:f>
              <c:numCache>
                <c:formatCode>General\ "pont"</c:formatCode>
                <c:ptCount val="42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59-4017-9A31-BDF9AC31ED06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D59-4017-9A31-BDF9AC31ED06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59-4017-9A31-BDF9AC31E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Indexek!$B$4:$AQ$4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Indexek!$B$6:$AQ$6</c:f>
              <c:numCache>
                <c:formatCode>General\ "pont"</c:formatCode>
                <c:ptCount val="42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59-4017-9A31-BDF9AC31ED06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D59-4017-9A31-BDF9AC31ED06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59-4017-9A31-BDF9AC31E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Indexek!$B$4:$AQ$4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Indexek!$B$7:$AQ$7</c:f>
              <c:numCache>
                <c:formatCode>General\ "pont"</c:formatCode>
                <c:ptCount val="42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59-4017-9A31-BDF9AC31ED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8943569553806"/>
          <c:y val="0.92791350381219484"/>
          <c:w val="0.76210990813648294"/>
          <c:h val="7.208649618780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Árbevétel!$A$3</c:f>
              <c:strCache>
                <c:ptCount val="1"/>
                <c:pt idx="0">
                  <c:v>Várakozások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5B8-4768-AF16-40CA2542746D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5B8-4768-AF16-40CA2542746D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5B8-4768-AF16-40CA2542746D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5B8-4768-AF16-40CA2542746D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5B8-4768-AF16-40CA2542746D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5B8-4768-AF16-40CA2542746D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5B8-4768-AF16-40CA2542746D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5B8-4768-AF16-40CA2542746D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5B8-4768-AF16-40CA2542746D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5B8-4768-AF16-40CA2542746D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5B8-4768-AF16-40CA2542746D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5B8-4768-AF16-40CA2542746D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5B8-4768-AF16-40CA2542746D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5B8-4768-AF16-40CA2542746D}"/>
              </c:ext>
            </c:extLst>
          </c:dPt>
          <c:dPt>
            <c:idx val="1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5B8-4768-AF16-40CA2542746D}"/>
              </c:ext>
            </c:extLst>
          </c:dPt>
          <c:dPt>
            <c:idx val="15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5B8-4768-AF16-40CA2542746D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5B8-4768-AF16-40CA2542746D}"/>
              </c:ext>
            </c:extLst>
          </c:dPt>
          <c:dPt>
            <c:idx val="1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5B8-4768-AF16-40CA2542746D}"/>
              </c:ext>
            </c:extLst>
          </c:dPt>
          <c:dPt>
            <c:idx val="18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5B8-4768-AF16-40CA2542746D}"/>
              </c:ext>
            </c:extLst>
          </c:dPt>
          <c:dPt>
            <c:idx val="19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5B8-4768-AF16-40CA2542746D}"/>
              </c:ext>
            </c:extLst>
          </c:dPt>
          <c:dPt>
            <c:idx val="2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5B8-4768-AF16-40CA2542746D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5B8-4768-AF16-40CA2542746D}"/>
              </c:ext>
            </c:extLst>
          </c:dPt>
          <c:dPt>
            <c:idx val="2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5B8-4768-AF16-40CA2542746D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B5B8-4768-AF16-40CA2542746D}"/>
              </c:ext>
            </c:extLst>
          </c:dPt>
          <c:dPt>
            <c:idx val="2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5B8-4768-AF16-40CA2542746D}"/>
              </c:ext>
            </c:extLst>
          </c:dPt>
          <c:dPt>
            <c:idx val="2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5B8-4768-AF16-40CA2542746D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B5B8-4768-AF16-40CA2542746D}"/>
              </c:ext>
            </c:extLst>
          </c:dPt>
          <c:dPt>
            <c:idx val="27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B5B8-4768-AF16-40CA2542746D}"/>
              </c:ext>
            </c:extLst>
          </c:dPt>
          <c:dPt>
            <c:idx val="28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B5B8-4768-AF16-40CA2542746D}"/>
              </c:ext>
            </c:extLst>
          </c:dPt>
          <c:dPt>
            <c:idx val="29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B5B8-4768-AF16-40CA2542746D}"/>
              </c:ext>
            </c:extLst>
          </c:dPt>
          <c:dPt>
            <c:idx val="3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B5B8-4768-AF16-40CA2542746D}"/>
              </c:ext>
            </c:extLst>
          </c:dPt>
          <c:dPt>
            <c:idx val="3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B5B8-4768-AF16-40CA2542746D}"/>
              </c:ext>
            </c:extLst>
          </c:dPt>
          <c:dPt>
            <c:idx val="3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B5B8-4768-AF16-40CA2542746D}"/>
              </c:ext>
            </c:extLst>
          </c:dPt>
          <c:dPt>
            <c:idx val="3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B5B8-4768-AF16-40CA2542746D}"/>
              </c:ext>
            </c:extLst>
          </c:dPt>
          <c:dPt>
            <c:idx val="34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B5B8-4768-AF16-40CA2542746D}"/>
              </c:ext>
            </c:extLst>
          </c:dPt>
          <c:dPt>
            <c:idx val="3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B5B8-4768-AF16-40CA2542746D}"/>
              </c:ext>
            </c:extLst>
          </c:dPt>
          <c:dPt>
            <c:idx val="3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B5B8-4768-AF16-40CA2542746D}"/>
              </c:ext>
            </c:extLst>
          </c:dPt>
          <c:dPt>
            <c:idx val="38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B5B8-4768-AF16-40CA2542746D}"/>
              </c:ext>
            </c:extLst>
          </c:dPt>
          <c:dPt>
            <c:idx val="39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B5B8-4768-AF16-40CA2542746D}"/>
              </c:ext>
            </c:extLst>
          </c:dPt>
          <c:dPt>
            <c:idx val="40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B5B8-4768-AF16-40CA2542746D}"/>
              </c:ext>
            </c:extLst>
          </c:dPt>
          <c:dPt>
            <c:idx val="4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29F3-47D4-8CB0-ECE7862BA954}"/>
              </c:ext>
            </c:extLst>
          </c:dPt>
          <c:xVal>
            <c:numRef>
              <c:f>Árbevétel!$B$2:$AQ$2</c:f>
              <c:numCache>
                <c:formatCode>General</c:formatCode>
                <c:ptCount val="42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</c:numCache>
            </c:numRef>
          </c:xVal>
          <c:yVal>
            <c:numRef>
              <c:f>Árbevétel!$B$3:$AQ$3</c:f>
              <c:numCache>
                <c:formatCode>General</c:formatCode>
                <c:ptCount val="42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B5B8-4768-AF16-40CA25427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508152"/>
        <c:axId val="1058521600"/>
      </c:scatterChart>
      <c:valAx>
        <c:axId val="10585081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Jelenlegi</a:t>
                </a:r>
                <a:r>
                  <a:rPr lang="hu-HU" sz="1800" b="1" baseline="0"/>
                  <a:t> helyzet</a:t>
                </a:r>
                <a:endParaRPr lang="hu-H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21600"/>
        <c:crosses val="autoZero"/>
        <c:crossBetween val="midCat"/>
      </c:valAx>
      <c:valAx>
        <c:axId val="10585216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Várakozások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44098514159E-2"/>
          <c:y val="3.4931973210447366E-2"/>
          <c:w val="0.88888779527559059"/>
          <c:h val="0.477873027649009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verzió'!$A$271</c:f>
              <c:strCache>
                <c:ptCount val="1"/>
                <c:pt idx="0">
                  <c:v>Magas energiaárak*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1.3888888888888889E-3"/>
                  <c:y val="1.0463045368217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verzió'!$B$271:$AQ$271</c:f>
              <c:numCache>
                <c:formatCode>General</c:formatCode>
                <c:ptCount val="42"/>
                <c:pt idx="18" formatCode="0%">
                  <c:v>0.49</c:v>
                </c:pt>
                <c:pt idx="19" formatCode="0%">
                  <c:v>0.48</c:v>
                </c:pt>
                <c:pt idx="20" formatCode="0%">
                  <c:v>0.61</c:v>
                </c:pt>
                <c:pt idx="21" formatCode="0%">
                  <c:v>0.66</c:v>
                </c:pt>
                <c:pt idx="22" formatCode="0%">
                  <c:v>0.61</c:v>
                </c:pt>
                <c:pt idx="23" formatCode="0%">
                  <c:v>0.67</c:v>
                </c:pt>
                <c:pt idx="24" formatCode="0%">
                  <c:v>0.6</c:v>
                </c:pt>
                <c:pt idx="25" formatCode="0%">
                  <c:v>0.62</c:v>
                </c:pt>
                <c:pt idx="26" formatCode="0%">
                  <c:v>0.62</c:v>
                </c:pt>
                <c:pt idx="27" formatCode="0%">
                  <c:v>0.62</c:v>
                </c:pt>
                <c:pt idx="28" formatCode="0%">
                  <c:v>0.69</c:v>
                </c:pt>
                <c:pt idx="29" formatCode="0%">
                  <c:v>0.62</c:v>
                </c:pt>
                <c:pt idx="30" formatCode="0%">
                  <c:v>0.53</c:v>
                </c:pt>
                <c:pt idx="31" formatCode="0%">
                  <c:v>0.52</c:v>
                </c:pt>
                <c:pt idx="32" formatCode="0%">
                  <c:v>0.42</c:v>
                </c:pt>
                <c:pt idx="33" formatCode="0%">
                  <c:v>0.5</c:v>
                </c:pt>
                <c:pt idx="34" formatCode="0%">
                  <c:v>0.45</c:v>
                </c:pt>
                <c:pt idx="35" formatCode="0%">
                  <c:v>0.47</c:v>
                </c:pt>
                <c:pt idx="36" formatCode="0%">
                  <c:v>0.49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0.41</c:v>
                </c:pt>
                <c:pt idx="40" formatCode="0%">
                  <c:v>0.39</c:v>
                </c:pt>
                <c:pt idx="41" formatCode="0%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6-45F6-81C5-FEECA0056D9B}"/>
            </c:ext>
          </c:extLst>
        </c:ser>
        <c:ser>
          <c:idx val="1"/>
          <c:order val="1"/>
          <c:tx>
            <c:strRef>
              <c:f>'Új verzió'!$A$272</c:f>
              <c:strCache>
                <c:ptCount val="1"/>
                <c:pt idx="0">
                  <c:v>Beszállítók áremelése**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776-45F6-81C5-FEECA0056D9B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776-45F6-81C5-FEECA0056D9B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verzió'!$B$272:$AQ$272</c:f>
              <c:numCache>
                <c:formatCode>General</c:formatCode>
                <c:ptCount val="42"/>
                <c:pt idx="22" formatCode="0%">
                  <c:v>0.56999999999999995</c:v>
                </c:pt>
                <c:pt idx="23" formatCode="0%">
                  <c:v>0.59</c:v>
                </c:pt>
                <c:pt idx="24" formatCode="0%">
                  <c:v>0.57999999999999996</c:v>
                </c:pt>
                <c:pt idx="25" formatCode="0%">
                  <c:v>0.62</c:v>
                </c:pt>
                <c:pt idx="26" formatCode="0%">
                  <c:v>0.63</c:v>
                </c:pt>
                <c:pt idx="27" formatCode="0%">
                  <c:v>0.61</c:v>
                </c:pt>
                <c:pt idx="28" formatCode="0%">
                  <c:v>0.66</c:v>
                </c:pt>
                <c:pt idx="29" formatCode="0%">
                  <c:v>0.63</c:v>
                </c:pt>
                <c:pt idx="30" formatCode="0%">
                  <c:v>0.55000000000000004</c:v>
                </c:pt>
                <c:pt idx="31" formatCode="0%">
                  <c:v>0.54</c:v>
                </c:pt>
                <c:pt idx="32" formatCode="0%">
                  <c:v>0.41</c:v>
                </c:pt>
                <c:pt idx="33" formatCode="0%">
                  <c:v>0.49</c:v>
                </c:pt>
                <c:pt idx="34" formatCode="0%">
                  <c:v>0.41</c:v>
                </c:pt>
                <c:pt idx="35" formatCode="0%">
                  <c:v>0.45</c:v>
                </c:pt>
                <c:pt idx="36" formatCode="0%">
                  <c:v>0.52</c:v>
                </c:pt>
                <c:pt idx="37" formatCode="0%">
                  <c:v>0.54</c:v>
                </c:pt>
                <c:pt idx="38" formatCode="0%">
                  <c:v>0.51</c:v>
                </c:pt>
                <c:pt idx="39" formatCode="0%">
                  <c:v>0.45</c:v>
                </c:pt>
                <c:pt idx="40" formatCode="0%">
                  <c:v>0.47</c:v>
                </c:pt>
                <c:pt idx="41" formatCode="0%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6-45F6-81C5-FEECA0056D9B}"/>
            </c:ext>
          </c:extLst>
        </c:ser>
        <c:ser>
          <c:idx val="7"/>
          <c:order val="2"/>
          <c:tx>
            <c:strRef>
              <c:f>'Új verzió'!$A$279</c:f>
              <c:strCache>
                <c:ptCount val="1"/>
                <c:pt idx="0">
                  <c:v>Munkaerőköltség emelkedése***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2"/>
              <c:layout>
                <c:manualLayout>
                  <c:x val="-1.7578488788968656E-16"/>
                  <c:y val="2.578964543705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76-45F6-81C5-FEECA0056D9B}"/>
                </c:ext>
              </c:extLst>
            </c:dLbl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verzió'!$B$279:$AQ$279</c:f>
              <c:numCache>
                <c:formatCode>General</c:formatCode>
                <c:ptCount val="42"/>
                <c:pt idx="25" formatCode="0%">
                  <c:v>0.45</c:v>
                </c:pt>
                <c:pt idx="26" formatCode="0%">
                  <c:v>0.47</c:v>
                </c:pt>
                <c:pt idx="27" formatCode="0%">
                  <c:v>0.4</c:v>
                </c:pt>
                <c:pt idx="28" formatCode="0%">
                  <c:v>0.51</c:v>
                </c:pt>
                <c:pt idx="29" formatCode="0%">
                  <c:v>0.48</c:v>
                </c:pt>
                <c:pt idx="30" formatCode="0%">
                  <c:v>0.41</c:v>
                </c:pt>
                <c:pt idx="31" formatCode="0%">
                  <c:v>0.46</c:v>
                </c:pt>
                <c:pt idx="32" formatCode="0%">
                  <c:v>0.36</c:v>
                </c:pt>
                <c:pt idx="33" formatCode="0%">
                  <c:v>0.41</c:v>
                </c:pt>
                <c:pt idx="34" formatCode="0%">
                  <c:v>0.33</c:v>
                </c:pt>
                <c:pt idx="35" formatCode="0%">
                  <c:v>0.44</c:v>
                </c:pt>
                <c:pt idx="36" formatCode="0%">
                  <c:v>0.45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0.43</c:v>
                </c:pt>
                <c:pt idx="40" formatCode="0%">
                  <c:v>0.51</c:v>
                </c:pt>
                <c:pt idx="41" formatCode="0%">
                  <c:v>0.41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F776-45F6-81C5-FEECA0056D9B}"/>
            </c:ext>
          </c:extLst>
        </c:ser>
        <c:ser>
          <c:idx val="2"/>
          <c:order val="3"/>
          <c:tx>
            <c:strRef>
              <c:f>'Új verzió'!$A$274</c:f>
              <c:strCache>
                <c:ptCount val="1"/>
                <c:pt idx="0">
                  <c:v>Vevők hiánya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1.3888888888888889E-3"/>
                  <c:y val="-2.092609073643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verzió'!$B$274:$AQ$274</c:f>
              <c:numCache>
                <c:formatCode>0%</c:formatCode>
                <c:ptCount val="42"/>
                <c:pt idx="0">
                  <c:v>0.5501506672406371</c:v>
                </c:pt>
                <c:pt idx="1">
                  <c:v>0.53129444999999997</c:v>
                </c:pt>
                <c:pt idx="2">
                  <c:v>0.5</c:v>
                </c:pt>
                <c:pt idx="3">
                  <c:v>0.47159000000000001</c:v>
                </c:pt>
                <c:pt idx="4">
                  <c:v>0.44</c:v>
                </c:pt>
                <c:pt idx="5">
                  <c:v>0.4</c:v>
                </c:pt>
                <c:pt idx="6">
                  <c:v>0.41</c:v>
                </c:pt>
                <c:pt idx="7">
                  <c:v>0.37</c:v>
                </c:pt>
                <c:pt idx="8">
                  <c:v>0.34</c:v>
                </c:pt>
                <c:pt idx="9">
                  <c:v>0.33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0.37</c:v>
                </c:pt>
                <c:pt idx="14">
                  <c:v>0.28000000000000003</c:v>
                </c:pt>
                <c:pt idx="15">
                  <c:v>0.35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0.41</c:v>
                </c:pt>
                <c:pt idx="21">
                  <c:v>0.4</c:v>
                </c:pt>
                <c:pt idx="22">
                  <c:v>0.34</c:v>
                </c:pt>
                <c:pt idx="23">
                  <c:v>0.38</c:v>
                </c:pt>
                <c:pt idx="24">
                  <c:v>0.39</c:v>
                </c:pt>
                <c:pt idx="25">
                  <c:v>0.38</c:v>
                </c:pt>
                <c:pt idx="26">
                  <c:v>0.39</c:v>
                </c:pt>
                <c:pt idx="27">
                  <c:v>0.32</c:v>
                </c:pt>
                <c:pt idx="28">
                  <c:v>0.34</c:v>
                </c:pt>
                <c:pt idx="29">
                  <c:v>0.38</c:v>
                </c:pt>
                <c:pt idx="30">
                  <c:v>0.38</c:v>
                </c:pt>
                <c:pt idx="31">
                  <c:v>0.48</c:v>
                </c:pt>
                <c:pt idx="32">
                  <c:v>0.45</c:v>
                </c:pt>
                <c:pt idx="33">
                  <c:v>0.43</c:v>
                </c:pt>
                <c:pt idx="34">
                  <c:v>0.51</c:v>
                </c:pt>
                <c:pt idx="35">
                  <c:v>0.45</c:v>
                </c:pt>
                <c:pt idx="36">
                  <c:v>0.47</c:v>
                </c:pt>
                <c:pt idx="37">
                  <c:v>0.43</c:v>
                </c:pt>
                <c:pt idx="38">
                  <c:v>0.5</c:v>
                </c:pt>
                <c:pt idx="39">
                  <c:v>0.46</c:v>
                </c:pt>
                <c:pt idx="40">
                  <c:v>0.46</c:v>
                </c:pt>
                <c:pt idx="41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76-45F6-81C5-FEECA0056D9B}"/>
            </c:ext>
          </c:extLst>
        </c:ser>
        <c:ser>
          <c:idx val="3"/>
          <c:order val="4"/>
          <c:tx>
            <c:strRef>
              <c:f>'Új verzió'!$A$275</c:f>
              <c:strCache>
                <c:ptCount val="1"/>
                <c:pt idx="0">
                  <c:v>Munkaerőhiány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-1.8310329394381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verzió'!$B$275:$AQ$275</c:f>
              <c:numCache>
                <c:formatCode>0%</c:formatCode>
                <c:ptCount val="42"/>
                <c:pt idx="0">
                  <c:v>0.21093413689195006</c:v>
                </c:pt>
                <c:pt idx="1">
                  <c:v>0.169986</c:v>
                </c:pt>
                <c:pt idx="2">
                  <c:v>0.19</c:v>
                </c:pt>
                <c:pt idx="3">
                  <c:v>0.1988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0.33</c:v>
                </c:pt>
                <c:pt idx="9">
                  <c:v>0.37</c:v>
                </c:pt>
                <c:pt idx="10">
                  <c:v>0.37</c:v>
                </c:pt>
                <c:pt idx="11">
                  <c:v>0.36</c:v>
                </c:pt>
                <c:pt idx="12">
                  <c:v>0.4</c:v>
                </c:pt>
                <c:pt idx="13">
                  <c:v>0.36</c:v>
                </c:pt>
                <c:pt idx="14">
                  <c:v>0.44</c:v>
                </c:pt>
                <c:pt idx="15">
                  <c:v>0.32</c:v>
                </c:pt>
                <c:pt idx="16">
                  <c:v>0.43</c:v>
                </c:pt>
                <c:pt idx="17">
                  <c:v>0.37</c:v>
                </c:pt>
                <c:pt idx="18">
                  <c:v>0.41</c:v>
                </c:pt>
                <c:pt idx="19">
                  <c:v>0.36</c:v>
                </c:pt>
                <c:pt idx="20">
                  <c:v>0.31</c:v>
                </c:pt>
                <c:pt idx="21">
                  <c:v>0.28999999999999998</c:v>
                </c:pt>
                <c:pt idx="22">
                  <c:v>0.3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0.27</c:v>
                </c:pt>
                <c:pt idx="26">
                  <c:v>0.31</c:v>
                </c:pt>
                <c:pt idx="27">
                  <c:v>0.32</c:v>
                </c:pt>
                <c:pt idx="28">
                  <c:v>0.39</c:v>
                </c:pt>
                <c:pt idx="29">
                  <c:v>0.35</c:v>
                </c:pt>
                <c:pt idx="30">
                  <c:v>0.28999999999999998</c:v>
                </c:pt>
                <c:pt idx="31">
                  <c:v>0.32</c:v>
                </c:pt>
                <c:pt idx="32">
                  <c:v>0.26</c:v>
                </c:pt>
                <c:pt idx="33">
                  <c:v>0.28000000000000003</c:v>
                </c:pt>
                <c:pt idx="34">
                  <c:v>0.24</c:v>
                </c:pt>
                <c:pt idx="35">
                  <c:v>0.28999999999999998</c:v>
                </c:pt>
                <c:pt idx="36">
                  <c:v>0.26</c:v>
                </c:pt>
                <c:pt idx="37">
                  <c:v>0.28999999999999998</c:v>
                </c:pt>
                <c:pt idx="38">
                  <c:v>0.25</c:v>
                </c:pt>
                <c:pt idx="39">
                  <c:v>0.21</c:v>
                </c:pt>
                <c:pt idx="40">
                  <c:v>0.22</c:v>
                </c:pt>
                <c:pt idx="41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776-45F6-81C5-FEECA0056D9B}"/>
            </c:ext>
          </c:extLst>
        </c:ser>
        <c:ser>
          <c:idx val="4"/>
          <c:order val="5"/>
          <c:tx>
            <c:strRef>
              <c:f>'Új verzió'!$A$276</c:f>
              <c:strCache>
                <c:ptCount val="1"/>
                <c:pt idx="0">
                  <c:v>Beszállítói problémák (késés/termékhiány)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verzió'!$B$276:$AQ$276</c:f>
              <c:numCache>
                <c:formatCode>0%</c:formatCode>
                <c:ptCount val="42"/>
                <c:pt idx="0">
                  <c:v>0.10546706844597503</c:v>
                </c:pt>
                <c:pt idx="1">
                  <c:v>0.105263</c:v>
                </c:pt>
                <c:pt idx="2">
                  <c:v>0.1</c:v>
                </c:pt>
                <c:pt idx="3">
                  <c:v>0.18665000000000001</c:v>
                </c:pt>
                <c:pt idx="4">
                  <c:v>0.18</c:v>
                </c:pt>
                <c:pt idx="5">
                  <c:v>0.2</c:v>
                </c:pt>
                <c:pt idx="6">
                  <c:v>0.21</c:v>
                </c:pt>
                <c:pt idx="7">
                  <c:v>0.25</c:v>
                </c:pt>
                <c:pt idx="8">
                  <c:v>0.18</c:v>
                </c:pt>
                <c:pt idx="9">
                  <c:v>0.26</c:v>
                </c:pt>
                <c:pt idx="10">
                  <c:v>0.26</c:v>
                </c:pt>
                <c:pt idx="11">
                  <c:v>0.28000000000000003</c:v>
                </c:pt>
                <c:pt idx="12">
                  <c:v>0.27</c:v>
                </c:pt>
                <c:pt idx="13">
                  <c:v>0.25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0.42</c:v>
                </c:pt>
                <c:pt idx="17">
                  <c:v>0.38</c:v>
                </c:pt>
                <c:pt idx="18">
                  <c:v>0.36</c:v>
                </c:pt>
                <c:pt idx="19">
                  <c:v>0.3</c:v>
                </c:pt>
                <c:pt idx="20">
                  <c:v>0.28000000000000003</c:v>
                </c:pt>
                <c:pt idx="21">
                  <c:v>0.24</c:v>
                </c:pt>
                <c:pt idx="22">
                  <c:v>0.27</c:v>
                </c:pt>
                <c:pt idx="23">
                  <c:v>0.23</c:v>
                </c:pt>
                <c:pt idx="24">
                  <c:v>0.22</c:v>
                </c:pt>
                <c:pt idx="25">
                  <c:v>0.17</c:v>
                </c:pt>
                <c:pt idx="26">
                  <c:v>0.18</c:v>
                </c:pt>
                <c:pt idx="27">
                  <c:v>0.13</c:v>
                </c:pt>
                <c:pt idx="28">
                  <c:v>0.18</c:v>
                </c:pt>
                <c:pt idx="29">
                  <c:v>0.19</c:v>
                </c:pt>
                <c:pt idx="30">
                  <c:v>0.1</c:v>
                </c:pt>
                <c:pt idx="31">
                  <c:v>0.1</c:v>
                </c:pt>
                <c:pt idx="32">
                  <c:v>0.09</c:v>
                </c:pt>
                <c:pt idx="33">
                  <c:v>7.0000000000000007E-2</c:v>
                </c:pt>
                <c:pt idx="34">
                  <c:v>0.09</c:v>
                </c:pt>
                <c:pt idx="35">
                  <c:v>0.12</c:v>
                </c:pt>
                <c:pt idx="36">
                  <c:v>0.06</c:v>
                </c:pt>
                <c:pt idx="37">
                  <c:v>0.1</c:v>
                </c:pt>
                <c:pt idx="38">
                  <c:v>0.1</c:v>
                </c:pt>
                <c:pt idx="39">
                  <c:v>0.06</c:v>
                </c:pt>
                <c:pt idx="40">
                  <c:v>0.1</c:v>
                </c:pt>
                <c:pt idx="4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776-45F6-81C5-FEECA0056D9B}"/>
            </c:ext>
          </c:extLst>
        </c:ser>
        <c:ser>
          <c:idx val="5"/>
          <c:order val="6"/>
          <c:tx>
            <c:strRef>
              <c:f>'Új verzió'!$A$277</c:f>
              <c:strCache>
                <c:ptCount val="1"/>
                <c:pt idx="0">
                  <c:v>Finanszírozási problémák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verzió'!$B$277:$AQ$277</c:f>
              <c:numCache>
                <c:formatCode>0%</c:formatCode>
                <c:ptCount val="42"/>
                <c:pt idx="0">
                  <c:v>0.22858372793801118</c:v>
                </c:pt>
                <c:pt idx="1">
                  <c:v>0.18776699999999999</c:v>
                </c:pt>
                <c:pt idx="2">
                  <c:v>0.24</c:v>
                </c:pt>
                <c:pt idx="3">
                  <c:v>0.21729999999999999</c:v>
                </c:pt>
                <c:pt idx="4">
                  <c:v>0.23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0.21</c:v>
                </c:pt>
                <c:pt idx="14">
                  <c:v>0.18</c:v>
                </c:pt>
                <c:pt idx="15">
                  <c:v>0.21</c:v>
                </c:pt>
                <c:pt idx="16">
                  <c:v>0.15</c:v>
                </c:pt>
                <c:pt idx="17">
                  <c:v>0.21</c:v>
                </c:pt>
                <c:pt idx="18">
                  <c:v>0.26</c:v>
                </c:pt>
                <c:pt idx="19">
                  <c:v>0.22</c:v>
                </c:pt>
                <c:pt idx="20">
                  <c:v>0.17</c:v>
                </c:pt>
                <c:pt idx="21">
                  <c:v>0.23</c:v>
                </c:pt>
                <c:pt idx="22">
                  <c:v>0.22</c:v>
                </c:pt>
                <c:pt idx="23">
                  <c:v>0.21</c:v>
                </c:pt>
                <c:pt idx="24">
                  <c:v>0.24</c:v>
                </c:pt>
                <c:pt idx="25">
                  <c:v>0.15</c:v>
                </c:pt>
                <c:pt idx="26">
                  <c:v>0.16</c:v>
                </c:pt>
                <c:pt idx="27">
                  <c:v>0.22</c:v>
                </c:pt>
                <c:pt idx="28">
                  <c:v>0.22</c:v>
                </c:pt>
                <c:pt idx="29">
                  <c:v>0.19</c:v>
                </c:pt>
                <c:pt idx="30">
                  <c:v>0.21</c:v>
                </c:pt>
                <c:pt idx="31">
                  <c:v>0.25</c:v>
                </c:pt>
                <c:pt idx="32">
                  <c:v>0.21</c:v>
                </c:pt>
                <c:pt idx="33">
                  <c:v>0.24</c:v>
                </c:pt>
                <c:pt idx="34">
                  <c:v>0.21</c:v>
                </c:pt>
                <c:pt idx="35">
                  <c:v>0.17</c:v>
                </c:pt>
                <c:pt idx="36">
                  <c:v>0.25</c:v>
                </c:pt>
                <c:pt idx="37">
                  <c:v>0.12</c:v>
                </c:pt>
                <c:pt idx="38">
                  <c:v>0.21</c:v>
                </c:pt>
                <c:pt idx="39">
                  <c:v>0.26</c:v>
                </c:pt>
                <c:pt idx="40">
                  <c:v>0.18</c:v>
                </c:pt>
                <c:pt idx="41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776-45F6-81C5-FEECA0056D9B}"/>
            </c:ext>
          </c:extLst>
        </c:ser>
        <c:ser>
          <c:idx val="6"/>
          <c:order val="7"/>
          <c:tx>
            <c:strRef>
              <c:f>'Új verzió'!$A$278</c:f>
              <c:strCache>
                <c:ptCount val="1"/>
                <c:pt idx="0">
                  <c:v>Adminisztratív akadályok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verzió'!$B$278:$AQ$278</c:f>
              <c:numCache>
                <c:formatCode>0%</c:formatCode>
                <c:ptCount val="42"/>
                <c:pt idx="0">
                  <c:v>0.10589754627636677</c:v>
                </c:pt>
                <c:pt idx="1">
                  <c:v>0.11593199999999999</c:v>
                </c:pt>
                <c:pt idx="2">
                  <c:v>0.09</c:v>
                </c:pt>
                <c:pt idx="3">
                  <c:v>0.15915000000000001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0.15</c:v>
                </c:pt>
                <c:pt idx="13">
                  <c:v>0.12</c:v>
                </c:pt>
                <c:pt idx="14">
                  <c:v>0.18</c:v>
                </c:pt>
                <c:pt idx="15">
                  <c:v>0.12</c:v>
                </c:pt>
                <c:pt idx="16">
                  <c:v>0.15</c:v>
                </c:pt>
                <c:pt idx="17">
                  <c:v>0.12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0.13</c:v>
                </c:pt>
                <c:pt idx="23">
                  <c:v>0.12</c:v>
                </c:pt>
                <c:pt idx="24">
                  <c:v>0.13</c:v>
                </c:pt>
                <c:pt idx="25">
                  <c:v>0.09</c:v>
                </c:pt>
                <c:pt idx="26">
                  <c:v>0.12</c:v>
                </c:pt>
                <c:pt idx="27">
                  <c:v>0.11</c:v>
                </c:pt>
                <c:pt idx="28">
                  <c:v>0.12</c:v>
                </c:pt>
                <c:pt idx="29">
                  <c:v>0.08</c:v>
                </c:pt>
                <c:pt idx="30">
                  <c:v>0.09</c:v>
                </c:pt>
                <c:pt idx="31">
                  <c:v>0.14000000000000001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</c:v>
                </c:pt>
                <c:pt idx="35">
                  <c:v>0.14000000000000001</c:v>
                </c:pt>
                <c:pt idx="36">
                  <c:v>0.15</c:v>
                </c:pt>
                <c:pt idx="37">
                  <c:v>0.13</c:v>
                </c:pt>
                <c:pt idx="38">
                  <c:v>0.1</c:v>
                </c:pt>
                <c:pt idx="39">
                  <c:v>0.14000000000000001</c:v>
                </c:pt>
                <c:pt idx="40">
                  <c:v>0.15</c:v>
                </c:pt>
                <c:pt idx="4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776-45F6-81C5-FEECA0056D9B}"/>
            </c:ext>
          </c:extLst>
        </c:ser>
        <c:ser>
          <c:idx val="8"/>
          <c:order val="8"/>
          <c:tx>
            <c:strRef>
              <c:f>'Új verzió'!$A$280</c:f>
              <c:strCache>
                <c:ptCount val="1"/>
                <c:pt idx="0">
                  <c:v>Nincs akadálya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76-45F6-81C5-FEECA0056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verzió'!$B$270:$AQ$270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verzió'!$B$280:$AQ$280</c:f>
              <c:numCache>
                <c:formatCode>0%</c:formatCode>
                <c:ptCount val="42"/>
                <c:pt idx="0">
                  <c:v>0.15238915195867414</c:v>
                </c:pt>
                <c:pt idx="1">
                  <c:v>0.12945000000000001</c:v>
                </c:pt>
                <c:pt idx="2">
                  <c:v>0.15</c:v>
                </c:pt>
                <c:pt idx="3">
                  <c:v>0.10459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0.11</c:v>
                </c:pt>
                <c:pt idx="16">
                  <c:v>0.09</c:v>
                </c:pt>
                <c:pt idx="17">
                  <c:v>0.13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0.04</c:v>
                </c:pt>
                <c:pt idx="22">
                  <c:v>0.05</c:v>
                </c:pt>
                <c:pt idx="23">
                  <c:v>0.04</c:v>
                </c:pt>
                <c:pt idx="24">
                  <c:v>0.03</c:v>
                </c:pt>
                <c:pt idx="25">
                  <c:v>0.03</c:v>
                </c:pt>
                <c:pt idx="26">
                  <c:v>0.04</c:v>
                </c:pt>
                <c:pt idx="27">
                  <c:v>0.04</c:v>
                </c:pt>
                <c:pt idx="28">
                  <c:v>0.02</c:v>
                </c:pt>
                <c:pt idx="29">
                  <c:v>0.02</c:v>
                </c:pt>
                <c:pt idx="30">
                  <c:v>0.05</c:v>
                </c:pt>
                <c:pt idx="31">
                  <c:v>0.04</c:v>
                </c:pt>
                <c:pt idx="32">
                  <c:v>0.06</c:v>
                </c:pt>
                <c:pt idx="33">
                  <c:v>0.04</c:v>
                </c:pt>
                <c:pt idx="34">
                  <c:v>0.06</c:v>
                </c:pt>
                <c:pt idx="35">
                  <c:v>0.04</c:v>
                </c:pt>
                <c:pt idx="36">
                  <c:v>0.03</c:v>
                </c:pt>
                <c:pt idx="37">
                  <c:v>0.05</c:v>
                </c:pt>
                <c:pt idx="38">
                  <c:v>0.06</c:v>
                </c:pt>
                <c:pt idx="39">
                  <c:v>0.06</c:v>
                </c:pt>
                <c:pt idx="40">
                  <c:v>0.04</c:v>
                </c:pt>
                <c:pt idx="41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776-45F6-81C5-FEECA0056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524360"/>
        <c:axId val="7335161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'Új verzió'!$A$281</c15:sqref>
                        </c15:formulaRef>
                      </c:ext>
                    </c:extLst>
                    <c:strCache>
                      <c:ptCount val="1"/>
                      <c:pt idx="0">
                        <c:v>Nem tudja/nem válaszol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22"/>
                    <c:layout>
                      <c:manualLayout>
                        <c:x val="0"/>
                        <c:y val="1.81130784252008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F776-45F6-81C5-FEECA0056D9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'Új verzió'!$B$270:$AQ$270</c15:sqref>
                        </c15:formulaRef>
                      </c:ext>
                    </c:extLst>
                    <c:strCache>
                      <c:ptCount val="4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'Új verzió'!$B$281:$Z$281</c15:sqref>
                        </c15:formulaRef>
                      </c:ext>
                    </c:extLst>
                    <c:numCache>
                      <c:formatCode>0%</c:formatCode>
                      <c:ptCount val="25"/>
                      <c:pt idx="0">
                        <c:v>6.4141196728368488E-2</c:v>
                      </c:pt>
                      <c:pt idx="1">
                        <c:v>3.8406999999999997E-2</c:v>
                      </c:pt>
                      <c:pt idx="2">
                        <c:v>0.05</c:v>
                      </c:pt>
                      <c:pt idx="3">
                        <c:v>5.4100000000000002E-2</c:v>
                      </c:pt>
                      <c:pt idx="4">
                        <c:v>0.05</c:v>
                      </c:pt>
                      <c:pt idx="5">
                        <c:v>0.06</c:v>
                      </c:pt>
                      <c:pt idx="6">
                        <c:v>0.05</c:v>
                      </c:pt>
                      <c:pt idx="7">
                        <c:v>7.0000000000000007E-2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0.06</c:v>
                      </c:pt>
                      <c:pt idx="11">
                        <c:v>0.06</c:v>
                      </c:pt>
                      <c:pt idx="12">
                        <c:v>0.05</c:v>
                      </c:pt>
                      <c:pt idx="13">
                        <c:v>0.05</c:v>
                      </c:pt>
                      <c:pt idx="14">
                        <c:v>0.05</c:v>
                      </c:pt>
                      <c:pt idx="15">
                        <c:v>7.0000000000000007E-2</c:v>
                      </c:pt>
                      <c:pt idx="16">
                        <c:v>0.04</c:v>
                      </c:pt>
                      <c:pt idx="17">
                        <c:v>0.04</c:v>
                      </c:pt>
                      <c:pt idx="18">
                        <c:v>0.04</c:v>
                      </c:pt>
                      <c:pt idx="19">
                        <c:v>0.06</c:v>
                      </c:pt>
                      <c:pt idx="20">
                        <c:v>0.04</c:v>
                      </c:pt>
                      <c:pt idx="21">
                        <c:v>0.03</c:v>
                      </c:pt>
                      <c:pt idx="22">
                        <c:v>0.04</c:v>
                      </c:pt>
                      <c:pt idx="23">
                        <c:v>0.02</c:v>
                      </c:pt>
                      <c:pt idx="24">
                        <c:v>0.04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F776-45F6-81C5-FEECA0056D9B}"/>
                  </c:ext>
                </c:extLst>
              </c15:ser>
            </c15:filteredLineSeries>
          </c:ext>
        </c:extLst>
      </c:lineChart>
      <c:catAx>
        <c:axId val="7335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16160"/>
        <c:crosses val="autoZero"/>
        <c:auto val="1"/>
        <c:lblAlgn val="ctr"/>
        <c:lblOffset val="100"/>
        <c:noMultiLvlLbl val="0"/>
      </c:catAx>
      <c:valAx>
        <c:axId val="733516160"/>
        <c:scaling>
          <c:orientation val="minMax"/>
          <c:max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24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09317585301837E-2"/>
          <c:y val="0.74775430709820823"/>
          <c:w val="0.97655142347788215"/>
          <c:h val="0.25224569290179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5.745725180578843E-2"/>
          <c:w val="0.74519313210848648"/>
          <c:h val="0.6138937280902069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verzió'!$B$290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B4-4D89-B596-FCDD9187E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verzió'!$A$291:$A$332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verzió'!$B$291:$B$332</c:f>
              <c:numCache>
                <c:formatCode>General\ "pont"</c:formatCode>
                <c:ptCount val="42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-13</c:v>
                </c:pt>
                <c:pt idx="11">
                  <c:v>-23</c:v>
                </c:pt>
                <c:pt idx="12">
                  <c:v>-14</c:v>
                </c:pt>
                <c:pt idx="13">
                  <c:v>-25</c:v>
                </c:pt>
                <c:pt idx="14">
                  <c:v>-8</c:v>
                </c:pt>
                <c:pt idx="15">
                  <c:v>-28</c:v>
                </c:pt>
                <c:pt idx="16">
                  <c:v>-23</c:v>
                </c:pt>
                <c:pt idx="17">
                  <c:v>-15</c:v>
                </c:pt>
                <c:pt idx="18">
                  <c:v>-26</c:v>
                </c:pt>
                <c:pt idx="19">
                  <c:v>-37</c:v>
                </c:pt>
                <c:pt idx="20">
                  <c:v>-47</c:v>
                </c:pt>
                <c:pt idx="21">
                  <c:v>-41</c:v>
                </c:pt>
                <c:pt idx="22">
                  <c:v>-41</c:v>
                </c:pt>
                <c:pt idx="23">
                  <c:v>-36</c:v>
                </c:pt>
                <c:pt idx="24">
                  <c:v>-42</c:v>
                </c:pt>
                <c:pt idx="25">
                  <c:v>-43</c:v>
                </c:pt>
                <c:pt idx="26">
                  <c:v>-36</c:v>
                </c:pt>
                <c:pt idx="27">
                  <c:v>-27</c:v>
                </c:pt>
                <c:pt idx="28">
                  <c:v>-25</c:v>
                </c:pt>
                <c:pt idx="29">
                  <c:v>-29</c:v>
                </c:pt>
                <c:pt idx="30">
                  <c:v>-27</c:v>
                </c:pt>
                <c:pt idx="31">
                  <c:v>-44</c:v>
                </c:pt>
                <c:pt idx="32">
                  <c:v>-32</c:v>
                </c:pt>
                <c:pt idx="33">
                  <c:v>-36</c:v>
                </c:pt>
                <c:pt idx="34">
                  <c:v>-36</c:v>
                </c:pt>
                <c:pt idx="35">
                  <c:v>-36</c:v>
                </c:pt>
                <c:pt idx="36">
                  <c:v>-35</c:v>
                </c:pt>
                <c:pt idx="37">
                  <c:v>-22</c:v>
                </c:pt>
                <c:pt idx="38">
                  <c:v>-36</c:v>
                </c:pt>
                <c:pt idx="39">
                  <c:v>-34</c:v>
                </c:pt>
                <c:pt idx="40">
                  <c:v>-29</c:v>
                </c:pt>
                <c:pt idx="41">
                  <c:v>-29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B4-4D89-B596-FCDD9187EDA4}"/>
            </c:ext>
          </c:extLst>
        </c:ser>
        <c:ser>
          <c:idx val="1"/>
          <c:order val="1"/>
          <c:tx>
            <c:strRef>
              <c:f>'Új verzió'!$C$290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verzió'!$A$291:$A$332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verzió'!$C$291:$C$332</c:f>
              <c:numCache>
                <c:formatCode>General\ "pont"</c:formatCode>
                <c:ptCount val="42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  <c:pt idx="7">
                  <c:v>-3</c:v>
                </c:pt>
                <c:pt idx="8">
                  <c:v>-4</c:v>
                </c:pt>
                <c:pt idx="9">
                  <c:v>-3</c:v>
                </c:pt>
                <c:pt idx="10">
                  <c:v>-8</c:v>
                </c:pt>
                <c:pt idx="11">
                  <c:v>-14</c:v>
                </c:pt>
                <c:pt idx="12">
                  <c:v>-17</c:v>
                </c:pt>
                <c:pt idx="13">
                  <c:v>-16</c:v>
                </c:pt>
                <c:pt idx="14">
                  <c:v>-16</c:v>
                </c:pt>
                <c:pt idx="15">
                  <c:v>-28</c:v>
                </c:pt>
                <c:pt idx="16">
                  <c:v>-13</c:v>
                </c:pt>
                <c:pt idx="17">
                  <c:v>-22</c:v>
                </c:pt>
                <c:pt idx="18">
                  <c:v>-26</c:v>
                </c:pt>
                <c:pt idx="19">
                  <c:v>-41</c:v>
                </c:pt>
                <c:pt idx="20">
                  <c:v>-41</c:v>
                </c:pt>
                <c:pt idx="21">
                  <c:v>-44</c:v>
                </c:pt>
                <c:pt idx="22">
                  <c:v>-52</c:v>
                </c:pt>
                <c:pt idx="23">
                  <c:v>-38</c:v>
                </c:pt>
                <c:pt idx="24">
                  <c:v>-36</c:v>
                </c:pt>
                <c:pt idx="25">
                  <c:v>-43</c:v>
                </c:pt>
                <c:pt idx="26">
                  <c:v>-33</c:v>
                </c:pt>
                <c:pt idx="27">
                  <c:v>-34</c:v>
                </c:pt>
                <c:pt idx="28">
                  <c:v>-15</c:v>
                </c:pt>
                <c:pt idx="29">
                  <c:v>-12</c:v>
                </c:pt>
                <c:pt idx="30">
                  <c:v>-25</c:v>
                </c:pt>
                <c:pt idx="31">
                  <c:v>-32</c:v>
                </c:pt>
                <c:pt idx="32">
                  <c:v>-37</c:v>
                </c:pt>
                <c:pt idx="33">
                  <c:v>-23</c:v>
                </c:pt>
                <c:pt idx="34">
                  <c:v>-21</c:v>
                </c:pt>
                <c:pt idx="35">
                  <c:v>-25</c:v>
                </c:pt>
                <c:pt idx="36">
                  <c:v>-32</c:v>
                </c:pt>
                <c:pt idx="37">
                  <c:v>-26</c:v>
                </c:pt>
                <c:pt idx="38">
                  <c:v>-18</c:v>
                </c:pt>
                <c:pt idx="39">
                  <c:v>-24</c:v>
                </c:pt>
                <c:pt idx="40">
                  <c:v>-14</c:v>
                </c:pt>
                <c:pt idx="41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B4-4D89-B596-FCDD9187EDA4}"/>
            </c:ext>
          </c:extLst>
        </c:ser>
        <c:ser>
          <c:idx val="2"/>
          <c:order val="2"/>
          <c:tx>
            <c:strRef>
              <c:f>'Új verzió'!$D$290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'Új verzió'!$A$291:$A$332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verzió'!$D$291:$D$332</c:f>
              <c:numCache>
                <c:formatCode>General\ "pont"</c:formatCode>
                <c:ptCount val="42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  <c:pt idx="7">
                  <c:v>6</c:v>
                </c:pt>
                <c:pt idx="8">
                  <c:v>-4</c:v>
                </c:pt>
                <c:pt idx="9">
                  <c:v>1</c:v>
                </c:pt>
                <c:pt idx="10">
                  <c:v>-2</c:v>
                </c:pt>
                <c:pt idx="11">
                  <c:v>-13</c:v>
                </c:pt>
                <c:pt idx="12">
                  <c:v>-18</c:v>
                </c:pt>
                <c:pt idx="13">
                  <c:v>-16</c:v>
                </c:pt>
                <c:pt idx="14">
                  <c:v>-17</c:v>
                </c:pt>
                <c:pt idx="15">
                  <c:v>-43</c:v>
                </c:pt>
                <c:pt idx="16">
                  <c:v>-15</c:v>
                </c:pt>
                <c:pt idx="17">
                  <c:v>-26</c:v>
                </c:pt>
                <c:pt idx="18">
                  <c:v>-24</c:v>
                </c:pt>
                <c:pt idx="19">
                  <c:v>-46</c:v>
                </c:pt>
                <c:pt idx="20">
                  <c:v>-47</c:v>
                </c:pt>
                <c:pt idx="21">
                  <c:v>-50</c:v>
                </c:pt>
                <c:pt idx="22">
                  <c:v>-55</c:v>
                </c:pt>
                <c:pt idx="23">
                  <c:v>-42</c:v>
                </c:pt>
                <c:pt idx="24">
                  <c:v>-35</c:v>
                </c:pt>
                <c:pt idx="25">
                  <c:v>-42</c:v>
                </c:pt>
                <c:pt idx="26">
                  <c:v>-4</c:v>
                </c:pt>
                <c:pt idx="27">
                  <c:v>-12</c:v>
                </c:pt>
                <c:pt idx="28">
                  <c:v>-37</c:v>
                </c:pt>
                <c:pt idx="29">
                  <c:v>-27</c:v>
                </c:pt>
                <c:pt idx="30">
                  <c:v>-32</c:v>
                </c:pt>
                <c:pt idx="31">
                  <c:v>-38</c:v>
                </c:pt>
                <c:pt idx="32">
                  <c:v>-29</c:v>
                </c:pt>
                <c:pt idx="33">
                  <c:v>-24</c:v>
                </c:pt>
                <c:pt idx="34">
                  <c:v>-32</c:v>
                </c:pt>
                <c:pt idx="35">
                  <c:v>-27</c:v>
                </c:pt>
                <c:pt idx="36">
                  <c:v>-31</c:v>
                </c:pt>
                <c:pt idx="37">
                  <c:v>-35</c:v>
                </c:pt>
                <c:pt idx="38">
                  <c:v>-20</c:v>
                </c:pt>
                <c:pt idx="39">
                  <c:v>-30</c:v>
                </c:pt>
                <c:pt idx="40">
                  <c:v>-10</c:v>
                </c:pt>
                <c:pt idx="41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B4-4D89-B596-FCDD9187EDA4}"/>
            </c:ext>
          </c:extLst>
        </c:ser>
        <c:ser>
          <c:idx val="3"/>
          <c:order val="3"/>
          <c:tx>
            <c:strRef>
              <c:f>'Új verzió'!$E$290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B4-4D89-B596-FCDD9187E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verzió'!$A$291:$A$332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verzió'!$E$291:$E$332</c:f>
              <c:numCache>
                <c:formatCode>General\ "pont"</c:formatCode>
                <c:ptCount val="42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B4-4D89-B596-FCDD9187EDA4}"/>
            </c:ext>
          </c:extLst>
        </c:ser>
        <c:ser>
          <c:idx val="4"/>
          <c:order val="4"/>
          <c:tx>
            <c:strRef>
              <c:f>'Új verzió'!$F$290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1.0185067526415994E-16"/>
                  <c:y val="2.839494956085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B4-4D89-B596-FCDD9187E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verzió'!$A$291:$A$332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verzió'!$F$291:$F$332</c:f>
              <c:numCache>
                <c:formatCode>General\ "pont"</c:formatCode>
                <c:ptCount val="42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B4-4D89-B596-FCDD9187E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76476845515079239"/>
          <c:h val="0.6519888674502367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verzió'!$B$335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5.5674704537742531E-3"/>
                  <c:y val="3.208994982033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E0-44FE-A45A-5ADAC2D96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verzió'!$A$336:$A$377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verzió'!$B$336:$B$377</c:f>
              <c:numCache>
                <c:formatCode>General\ "pont"</c:formatCode>
                <c:ptCount val="42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  <c:pt idx="7">
                  <c:v>3</c:v>
                </c:pt>
                <c:pt idx="8">
                  <c:v>-1</c:v>
                </c:pt>
                <c:pt idx="9">
                  <c:v>3</c:v>
                </c:pt>
                <c:pt idx="10">
                  <c:v>-3</c:v>
                </c:pt>
                <c:pt idx="11">
                  <c:v>-14</c:v>
                </c:pt>
                <c:pt idx="12">
                  <c:v>-7</c:v>
                </c:pt>
                <c:pt idx="13">
                  <c:v>16</c:v>
                </c:pt>
                <c:pt idx="14">
                  <c:v>2</c:v>
                </c:pt>
                <c:pt idx="15">
                  <c:v>-18</c:v>
                </c:pt>
                <c:pt idx="16">
                  <c:v>-18</c:v>
                </c:pt>
                <c:pt idx="17">
                  <c:v>-9</c:v>
                </c:pt>
                <c:pt idx="18">
                  <c:v>-17</c:v>
                </c:pt>
                <c:pt idx="19">
                  <c:v>-30</c:v>
                </c:pt>
                <c:pt idx="20">
                  <c:v>-53</c:v>
                </c:pt>
                <c:pt idx="21">
                  <c:v>-46</c:v>
                </c:pt>
                <c:pt idx="22">
                  <c:v>-50</c:v>
                </c:pt>
                <c:pt idx="23">
                  <c:v>-38</c:v>
                </c:pt>
                <c:pt idx="24">
                  <c:v>-43</c:v>
                </c:pt>
                <c:pt idx="25">
                  <c:v>-20</c:v>
                </c:pt>
                <c:pt idx="26">
                  <c:v>-10</c:v>
                </c:pt>
                <c:pt idx="27">
                  <c:v>-12</c:v>
                </c:pt>
                <c:pt idx="28">
                  <c:v>-12</c:v>
                </c:pt>
                <c:pt idx="29">
                  <c:v>-19</c:v>
                </c:pt>
                <c:pt idx="30">
                  <c:v>-19</c:v>
                </c:pt>
                <c:pt idx="31">
                  <c:v>-33</c:v>
                </c:pt>
                <c:pt idx="32">
                  <c:v>-17</c:v>
                </c:pt>
                <c:pt idx="33">
                  <c:v>-24</c:v>
                </c:pt>
                <c:pt idx="34">
                  <c:v>-30</c:v>
                </c:pt>
                <c:pt idx="35">
                  <c:v>-20</c:v>
                </c:pt>
                <c:pt idx="36">
                  <c:v>-19</c:v>
                </c:pt>
                <c:pt idx="37">
                  <c:v>0</c:v>
                </c:pt>
                <c:pt idx="38">
                  <c:v>-5</c:v>
                </c:pt>
                <c:pt idx="39">
                  <c:v>-16</c:v>
                </c:pt>
                <c:pt idx="40">
                  <c:v>-14</c:v>
                </c:pt>
                <c:pt idx="41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E0-44FE-A45A-5ADAC2D962CB}"/>
            </c:ext>
          </c:extLst>
        </c:ser>
        <c:ser>
          <c:idx val="1"/>
          <c:order val="1"/>
          <c:tx>
            <c:strRef>
              <c:f>'Új verzió'!$C$335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-2.4684576784874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E0-44FE-A45A-5ADAC2D96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verzió'!$A$336:$A$377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verzió'!$C$336:$C$377</c:f>
              <c:numCache>
                <c:formatCode>General\ "pont"</c:formatCode>
                <c:ptCount val="42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6</c:v>
                </c:pt>
                <c:pt idx="8">
                  <c:v>11</c:v>
                </c:pt>
                <c:pt idx="9">
                  <c:v>0</c:v>
                </c:pt>
                <c:pt idx="10">
                  <c:v>2</c:v>
                </c:pt>
                <c:pt idx="11">
                  <c:v>-12</c:v>
                </c:pt>
                <c:pt idx="12">
                  <c:v>-8</c:v>
                </c:pt>
                <c:pt idx="13">
                  <c:v>18</c:v>
                </c:pt>
                <c:pt idx="14">
                  <c:v>10</c:v>
                </c:pt>
                <c:pt idx="15">
                  <c:v>-23</c:v>
                </c:pt>
                <c:pt idx="16">
                  <c:v>-13</c:v>
                </c:pt>
                <c:pt idx="17">
                  <c:v>-20</c:v>
                </c:pt>
                <c:pt idx="18">
                  <c:v>-25</c:v>
                </c:pt>
                <c:pt idx="19">
                  <c:v>-39</c:v>
                </c:pt>
                <c:pt idx="20">
                  <c:v>-56</c:v>
                </c:pt>
                <c:pt idx="21">
                  <c:v>-56</c:v>
                </c:pt>
                <c:pt idx="22">
                  <c:v>-63</c:v>
                </c:pt>
                <c:pt idx="23">
                  <c:v>-44</c:v>
                </c:pt>
                <c:pt idx="24">
                  <c:v>-43</c:v>
                </c:pt>
                <c:pt idx="25">
                  <c:v>-29</c:v>
                </c:pt>
                <c:pt idx="26">
                  <c:v>-5</c:v>
                </c:pt>
                <c:pt idx="27">
                  <c:v>-15</c:v>
                </c:pt>
                <c:pt idx="28">
                  <c:v>2</c:v>
                </c:pt>
                <c:pt idx="29">
                  <c:v>-8</c:v>
                </c:pt>
                <c:pt idx="30">
                  <c:v>-14</c:v>
                </c:pt>
                <c:pt idx="31">
                  <c:v>-18</c:v>
                </c:pt>
                <c:pt idx="32">
                  <c:v>-30</c:v>
                </c:pt>
                <c:pt idx="33">
                  <c:v>-12</c:v>
                </c:pt>
                <c:pt idx="34">
                  <c:v>-23</c:v>
                </c:pt>
                <c:pt idx="35">
                  <c:v>-28</c:v>
                </c:pt>
                <c:pt idx="36">
                  <c:v>-28</c:v>
                </c:pt>
                <c:pt idx="37">
                  <c:v>0</c:v>
                </c:pt>
                <c:pt idx="38">
                  <c:v>13</c:v>
                </c:pt>
                <c:pt idx="39">
                  <c:v>0</c:v>
                </c:pt>
                <c:pt idx="40">
                  <c:v>0</c:v>
                </c:pt>
                <c:pt idx="41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0-44FE-A45A-5ADAC2D962CB}"/>
            </c:ext>
          </c:extLst>
        </c:ser>
        <c:ser>
          <c:idx val="2"/>
          <c:order val="2"/>
          <c:tx>
            <c:strRef>
              <c:f>'Új verzió'!$D$335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-4.9369153569749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E0-44FE-A45A-5ADAC2D96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verzió'!$A$336:$A$377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verzió'!$D$336:$D$377</c:f>
              <c:numCache>
                <c:formatCode>General\ "pont"</c:formatCode>
                <c:ptCount val="42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-8</c:v>
                </c:pt>
                <c:pt idx="11">
                  <c:v>-25</c:v>
                </c:pt>
                <c:pt idx="12">
                  <c:v>-18</c:v>
                </c:pt>
                <c:pt idx="13">
                  <c:v>-3</c:v>
                </c:pt>
                <c:pt idx="14">
                  <c:v>5</c:v>
                </c:pt>
                <c:pt idx="15">
                  <c:v>-33</c:v>
                </c:pt>
                <c:pt idx="16">
                  <c:v>-28</c:v>
                </c:pt>
                <c:pt idx="17">
                  <c:v>-43</c:v>
                </c:pt>
                <c:pt idx="18">
                  <c:v>-27</c:v>
                </c:pt>
                <c:pt idx="19">
                  <c:v>-46</c:v>
                </c:pt>
                <c:pt idx="20">
                  <c:v>-65</c:v>
                </c:pt>
                <c:pt idx="21">
                  <c:v>-51</c:v>
                </c:pt>
                <c:pt idx="22">
                  <c:v>-67</c:v>
                </c:pt>
                <c:pt idx="23">
                  <c:v>-54</c:v>
                </c:pt>
                <c:pt idx="24">
                  <c:v>-43</c:v>
                </c:pt>
                <c:pt idx="25">
                  <c:v>-25</c:v>
                </c:pt>
                <c:pt idx="26">
                  <c:v>6</c:v>
                </c:pt>
                <c:pt idx="27">
                  <c:v>-5</c:v>
                </c:pt>
                <c:pt idx="28">
                  <c:v>-12</c:v>
                </c:pt>
                <c:pt idx="29">
                  <c:v>-21</c:v>
                </c:pt>
                <c:pt idx="30">
                  <c:v>-19</c:v>
                </c:pt>
                <c:pt idx="31">
                  <c:v>-43</c:v>
                </c:pt>
                <c:pt idx="32">
                  <c:v>-24</c:v>
                </c:pt>
                <c:pt idx="33">
                  <c:v>-24</c:v>
                </c:pt>
                <c:pt idx="34">
                  <c:v>-27</c:v>
                </c:pt>
                <c:pt idx="35">
                  <c:v>-27</c:v>
                </c:pt>
                <c:pt idx="36">
                  <c:v>-31</c:v>
                </c:pt>
                <c:pt idx="37">
                  <c:v>0</c:v>
                </c:pt>
                <c:pt idx="38">
                  <c:v>-6</c:v>
                </c:pt>
                <c:pt idx="39">
                  <c:v>-12</c:v>
                </c:pt>
                <c:pt idx="40">
                  <c:v>-2</c:v>
                </c:pt>
                <c:pt idx="41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E0-44FE-A45A-5ADAC2D962CB}"/>
            </c:ext>
          </c:extLst>
        </c:ser>
        <c:ser>
          <c:idx val="3"/>
          <c:order val="3"/>
          <c:tx>
            <c:strRef>
              <c:f>'Új verzió'!$E$335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1.3918676134435123E-3"/>
                  <c:y val="1.7279203749412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E0-44FE-A45A-5ADAC2D96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verzió'!$A$336:$A$377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verzió'!$E$336:$E$377</c:f>
              <c:numCache>
                <c:formatCode>General\ "pont"</c:formatCode>
                <c:ptCount val="42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E0-44FE-A45A-5ADAC2D962CB}"/>
            </c:ext>
          </c:extLst>
        </c:ser>
        <c:ser>
          <c:idx val="4"/>
          <c:order val="4"/>
          <c:tx>
            <c:strRef>
              <c:f>'Új verzió'!$F$335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E0-44FE-A45A-5ADAC2D96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verzió'!$A$336:$A$377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verzió'!$F$336:$F$377</c:f>
              <c:numCache>
                <c:formatCode>General\ "pont"</c:formatCode>
                <c:ptCount val="42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E0-44FE-A45A-5ADAC2D96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71922027727"/>
          <c:y val="4.6448696221898497E-2"/>
          <c:w val="0.75281914339248224"/>
          <c:h val="0.5711396838208637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verzió'!$L$389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00-49FF-800E-28640D1B2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verzió'!$K$390:$K$431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verzió'!$L$390:$L$431</c:f>
              <c:numCache>
                <c:formatCode>General\ "pont"</c:formatCode>
                <c:ptCount val="42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0-49FF-800E-28640D1B2B48}"/>
            </c:ext>
          </c:extLst>
        </c:ser>
        <c:ser>
          <c:idx val="1"/>
          <c:order val="1"/>
          <c:tx>
            <c:strRef>
              <c:f>'Új verzió'!$M$389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00-49FF-800E-28640D1B2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verzió'!$K$390:$K$431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verzió'!$M$390:$M$431</c:f>
              <c:numCache>
                <c:formatCode>General\ "pont"</c:formatCode>
                <c:ptCount val="42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0-49FF-800E-28640D1B2B48}"/>
            </c:ext>
          </c:extLst>
        </c:ser>
        <c:ser>
          <c:idx val="2"/>
          <c:order val="2"/>
          <c:tx>
            <c:strRef>
              <c:f>'Új verzió'!$N$389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00-49FF-800E-28640D1B2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verzió'!$K$390:$K$431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verzió'!$N$390:$N$431</c:f>
              <c:numCache>
                <c:formatCode>General\ "pont"</c:formatCode>
                <c:ptCount val="42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00-49FF-800E-28640D1B2B48}"/>
            </c:ext>
          </c:extLst>
        </c:ser>
        <c:ser>
          <c:idx val="3"/>
          <c:order val="3"/>
          <c:tx>
            <c:strRef>
              <c:f>'Új verzió'!$O$389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00-49FF-800E-28640D1B2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verzió'!$K$390:$K$431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verzió'!$O$390:$O$431</c:f>
              <c:numCache>
                <c:formatCode>General\ "pont"</c:formatCode>
                <c:ptCount val="42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00-49FF-800E-28640D1B2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7552254206"/>
          <c:y val="0.85782074808209985"/>
          <c:w val="0.73038946518050474"/>
          <c:h val="0.1263845973513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9316983094787469E-2"/>
          <c:w val="0.76880424321959751"/>
          <c:h val="0.6584745070200530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verzió'!$B$424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C3-46B4-AF5A-D095AEB79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verzió'!$A$425:$A$466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verzió'!$B$425:$B$466</c:f>
              <c:numCache>
                <c:formatCode>General\ "pont"</c:formatCode>
                <c:ptCount val="42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-3</c:v>
                </c:pt>
                <c:pt idx="20">
                  <c:v>-9</c:v>
                </c:pt>
                <c:pt idx="21">
                  <c:v>-10</c:v>
                </c:pt>
                <c:pt idx="22">
                  <c:v>-4</c:v>
                </c:pt>
                <c:pt idx="23">
                  <c:v>-10</c:v>
                </c:pt>
                <c:pt idx="24">
                  <c:v>-8</c:v>
                </c:pt>
                <c:pt idx="25">
                  <c:v>-4</c:v>
                </c:pt>
                <c:pt idx="26">
                  <c:v>-1</c:v>
                </c:pt>
                <c:pt idx="27">
                  <c:v>1</c:v>
                </c:pt>
                <c:pt idx="28">
                  <c:v>0</c:v>
                </c:pt>
                <c:pt idx="29">
                  <c:v>-10</c:v>
                </c:pt>
                <c:pt idx="30">
                  <c:v>2</c:v>
                </c:pt>
                <c:pt idx="31">
                  <c:v>-7</c:v>
                </c:pt>
                <c:pt idx="32">
                  <c:v>-2</c:v>
                </c:pt>
                <c:pt idx="33">
                  <c:v>-7</c:v>
                </c:pt>
                <c:pt idx="34">
                  <c:v>-2</c:v>
                </c:pt>
                <c:pt idx="35">
                  <c:v>-9</c:v>
                </c:pt>
                <c:pt idx="36">
                  <c:v>-4</c:v>
                </c:pt>
                <c:pt idx="37">
                  <c:v>4</c:v>
                </c:pt>
                <c:pt idx="38">
                  <c:v>3</c:v>
                </c:pt>
                <c:pt idx="39">
                  <c:v>-4</c:v>
                </c:pt>
                <c:pt idx="40">
                  <c:v>1</c:v>
                </c:pt>
                <c:pt idx="41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C3-46B4-AF5A-D095AEB79D9C}"/>
            </c:ext>
          </c:extLst>
        </c:ser>
        <c:ser>
          <c:idx val="1"/>
          <c:order val="1"/>
          <c:tx>
            <c:strRef>
              <c:f>'Új verzió'!$C$424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1.3888888888889906E-3"/>
                  <c:y val="1.7214650228902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C3-46B4-AF5A-D095AEB79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verzió'!$A$425:$A$466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verzió'!$C$425:$C$466</c:f>
              <c:numCache>
                <c:formatCode>General\ "pont"</c:formatCode>
                <c:ptCount val="42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  <c:pt idx="7">
                  <c:v>16</c:v>
                </c:pt>
                <c:pt idx="8">
                  <c:v>12</c:v>
                </c:pt>
                <c:pt idx="9">
                  <c:v>19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>
                  <c:v>19</c:v>
                </c:pt>
                <c:pt idx="14">
                  <c:v>23</c:v>
                </c:pt>
                <c:pt idx="15">
                  <c:v>14</c:v>
                </c:pt>
                <c:pt idx="16">
                  <c:v>11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  <c:pt idx="20">
                  <c:v>0</c:v>
                </c:pt>
                <c:pt idx="21">
                  <c:v>-20</c:v>
                </c:pt>
                <c:pt idx="22">
                  <c:v>-9</c:v>
                </c:pt>
                <c:pt idx="23">
                  <c:v>-8</c:v>
                </c:pt>
                <c:pt idx="24">
                  <c:v>-11</c:v>
                </c:pt>
                <c:pt idx="25">
                  <c:v>1</c:v>
                </c:pt>
                <c:pt idx="26">
                  <c:v>-3</c:v>
                </c:pt>
                <c:pt idx="27">
                  <c:v>2</c:v>
                </c:pt>
                <c:pt idx="28">
                  <c:v>4</c:v>
                </c:pt>
                <c:pt idx="29">
                  <c:v>0</c:v>
                </c:pt>
                <c:pt idx="30">
                  <c:v>-3</c:v>
                </c:pt>
                <c:pt idx="31">
                  <c:v>-2</c:v>
                </c:pt>
                <c:pt idx="32">
                  <c:v>-11</c:v>
                </c:pt>
                <c:pt idx="33">
                  <c:v>-5</c:v>
                </c:pt>
                <c:pt idx="34">
                  <c:v>-17</c:v>
                </c:pt>
                <c:pt idx="35">
                  <c:v>-12</c:v>
                </c:pt>
                <c:pt idx="36">
                  <c:v>1</c:v>
                </c:pt>
                <c:pt idx="37">
                  <c:v>-8</c:v>
                </c:pt>
                <c:pt idx="38">
                  <c:v>0</c:v>
                </c:pt>
                <c:pt idx="39">
                  <c:v>-3</c:v>
                </c:pt>
                <c:pt idx="40">
                  <c:v>4</c:v>
                </c:pt>
                <c:pt idx="41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C3-46B4-AF5A-D095AEB79D9C}"/>
            </c:ext>
          </c:extLst>
        </c:ser>
        <c:ser>
          <c:idx val="2"/>
          <c:order val="2"/>
          <c:tx>
            <c:strRef>
              <c:f>'Új verzió'!$D$424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4.1666666666666666E-3"/>
                  <c:y val="4.9184714939721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C3-46B4-AF5A-D095AEB79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verzió'!$A$425:$A$466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verzió'!$D$425:$D$466</c:f>
              <c:numCache>
                <c:formatCode>General\ "pont"</c:formatCode>
                <c:ptCount val="42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22</c:v>
                </c:pt>
                <c:pt idx="8">
                  <c:v>26</c:v>
                </c:pt>
                <c:pt idx="9">
                  <c:v>19</c:v>
                </c:pt>
                <c:pt idx="10">
                  <c:v>16</c:v>
                </c:pt>
                <c:pt idx="11">
                  <c:v>10</c:v>
                </c:pt>
                <c:pt idx="12">
                  <c:v>23</c:v>
                </c:pt>
                <c:pt idx="13">
                  <c:v>21</c:v>
                </c:pt>
                <c:pt idx="14">
                  <c:v>34</c:v>
                </c:pt>
                <c:pt idx="15">
                  <c:v>27</c:v>
                </c:pt>
                <c:pt idx="16">
                  <c:v>30</c:v>
                </c:pt>
                <c:pt idx="17">
                  <c:v>13</c:v>
                </c:pt>
                <c:pt idx="18">
                  <c:v>23</c:v>
                </c:pt>
                <c:pt idx="19">
                  <c:v>6</c:v>
                </c:pt>
                <c:pt idx="20">
                  <c:v>-21</c:v>
                </c:pt>
                <c:pt idx="21">
                  <c:v>-15</c:v>
                </c:pt>
                <c:pt idx="22">
                  <c:v>-15</c:v>
                </c:pt>
                <c:pt idx="23">
                  <c:v>-8</c:v>
                </c:pt>
                <c:pt idx="24">
                  <c:v>0</c:v>
                </c:pt>
                <c:pt idx="25">
                  <c:v>10</c:v>
                </c:pt>
                <c:pt idx="26">
                  <c:v>29</c:v>
                </c:pt>
                <c:pt idx="27">
                  <c:v>8</c:v>
                </c:pt>
                <c:pt idx="28">
                  <c:v>4</c:v>
                </c:pt>
                <c:pt idx="29">
                  <c:v>-6</c:v>
                </c:pt>
                <c:pt idx="30">
                  <c:v>-1</c:v>
                </c:pt>
                <c:pt idx="31">
                  <c:v>-3</c:v>
                </c:pt>
                <c:pt idx="32">
                  <c:v>-5</c:v>
                </c:pt>
                <c:pt idx="33">
                  <c:v>-11</c:v>
                </c:pt>
                <c:pt idx="34">
                  <c:v>-5</c:v>
                </c:pt>
                <c:pt idx="35">
                  <c:v>-21</c:v>
                </c:pt>
                <c:pt idx="36">
                  <c:v>-18</c:v>
                </c:pt>
                <c:pt idx="37">
                  <c:v>-7</c:v>
                </c:pt>
                <c:pt idx="38">
                  <c:v>-2</c:v>
                </c:pt>
                <c:pt idx="39">
                  <c:v>-13</c:v>
                </c:pt>
                <c:pt idx="40">
                  <c:v>14</c:v>
                </c:pt>
                <c:pt idx="4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C3-46B4-AF5A-D095AEB79D9C}"/>
            </c:ext>
          </c:extLst>
        </c:ser>
        <c:ser>
          <c:idx val="3"/>
          <c:order val="3"/>
          <c:tx>
            <c:strRef>
              <c:f>'Új verzió'!$E$424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C3-46B4-AF5A-D095AEB79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verzió'!$A$425:$A$466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verzió'!$E$425:$E$466</c:f>
              <c:numCache>
                <c:formatCode>General\ "pont"</c:formatCode>
                <c:ptCount val="42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C3-46B4-AF5A-D095AEB79D9C}"/>
            </c:ext>
          </c:extLst>
        </c:ser>
        <c:ser>
          <c:idx val="4"/>
          <c:order val="4"/>
          <c:tx>
            <c:strRef>
              <c:f>'Új verzió'!$F$424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4.1666666666666666E-3"/>
                  <c:y val="-2.4592357469860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C3-46B4-AF5A-D095AEB79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verzió'!$A$425:$A$466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verzió'!$F$425:$F$466</c:f>
              <c:numCache>
                <c:formatCode>General\ "pont"</c:formatCode>
                <c:ptCount val="42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C3-46B4-AF5A-D095AEB79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0234033245844"/>
          <c:y val="0.9268249562469042"/>
          <c:w val="0.79775076552930879"/>
          <c:h val="6.8256572259123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4379967807"/>
          <c:y val="4.1922633878086757E-2"/>
          <c:w val="0.75074871492249395"/>
          <c:h val="0.5669938105368089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verzió'!$L$468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'Új verzió'!$K$469:$K$510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verzió'!$L$469:$L$510</c:f>
              <c:numCache>
                <c:formatCode>General\ "pont"</c:formatCode>
                <c:ptCount val="42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EA-4EC2-99F1-8190FCE6D901}"/>
            </c:ext>
          </c:extLst>
        </c:ser>
        <c:ser>
          <c:idx val="1"/>
          <c:order val="1"/>
          <c:tx>
            <c:strRef>
              <c:f>'Új verzió'!$M$468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EA-4EC2-99F1-8190FCE6D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verzió'!$K$469:$K$510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verzió'!$M$469:$M$510</c:f>
              <c:numCache>
                <c:formatCode>General\ "pont"</c:formatCode>
                <c:ptCount val="42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EA-4EC2-99F1-8190FCE6D901}"/>
            </c:ext>
          </c:extLst>
        </c:ser>
        <c:ser>
          <c:idx val="2"/>
          <c:order val="2"/>
          <c:tx>
            <c:strRef>
              <c:f>'Új verzió'!$N$468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EA-4EC2-99F1-8190FCE6D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verzió'!$K$469:$K$510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verzió'!$N$469:$N$510</c:f>
              <c:numCache>
                <c:formatCode>General\ "pont"</c:formatCode>
                <c:ptCount val="42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EA-4EC2-99F1-8190FCE6D901}"/>
            </c:ext>
          </c:extLst>
        </c:ser>
        <c:ser>
          <c:idx val="3"/>
          <c:order val="3"/>
          <c:tx>
            <c:strRef>
              <c:f>'Új verzió'!$O$468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A-4EC2-99F1-8190FCE6D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verzió'!$K$469:$K$510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verzió'!$O$469:$O$510</c:f>
              <c:numCache>
                <c:formatCode>General\ "pont"</c:formatCode>
                <c:ptCount val="42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EA-4EC2-99F1-8190FCE6D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7552254206"/>
          <c:y val="0.85837305715956969"/>
          <c:w val="0.71650057781052312"/>
          <c:h val="0.12589364413962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2378697212128294E-2"/>
          <c:w val="0.75352646544181978"/>
          <c:h val="0.5622832704738568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verzió'!$B$631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CE-4B21-A186-997D47BAA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verzió'!$A$632:$A$655</c:f>
              <c:strCache>
                <c:ptCount val="24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</c:strCache>
            </c:strRef>
          </c:cat>
          <c:val>
            <c:numRef>
              <c:f>'Új verzió'!$B$632:$B$655</c:f>
              <c:numCache>
                <c:formatCode>General\ "pont"</c:formatCode>
                <c:ptCount val="24"/>
                <c:pt idx="0">
                  <c:v>72</c:v>
                </c:pt>
                <c:pt idx="1">
                  <c:v>68</c:v>
                </c:pt>
                <c:pt idx="2">
                  <c:v>75</c:v>
                </c:pt>
                <c:pt idx="3">
                  <c:v>50</c:v>
                </c:pt>
                <c:pt idx="4">
                  <c:v>45</c:v>
                </c:pt>
                <c:pt idx="5">
                  <c:v>31</c:v>
                </c:pt>
                <c:pt idx="6">
                  <c:v>28</c:v>
                </c:pt>
                <c:pt idx="7">
                  <c:v>-6</c:v>
                </c:pt>
                <c:pt idx="8">
                  <c:v>-13</c:v>
                </c:pt>
                <c:pt idx="9">
                  <c:v>-20</c:v>
                </c:pt>
                <c:pt idx="10">
                  <c:v>-32</c:v>
                </c:pt>
                <c:pt idx="11">
                  <c:v>-28</c:v>
                </c:pt>
                <c:pt idx="12">
                  <c:v>-49</c:v>
                </c:pt>
                <c:pt idx="13">
                  <c:v>-37</c:v>
                </c:pt>
                <c:pt idx="14">
                  <c:v>-54</c:v>
                </c:pt>
                <c:pt idx="15">
                  <c:v>-59</c:v>
                </c:pt>
                <c:pt idx="16">
                  <c:v>-62</c:v>
                </c:pt>
                <c:pt idx="17">
                  <c:v>-61</c:v>
                </c:pt>
                <c:pt idx="18">
                  <c:v>-48</c:v>
                </c:pt>
                <c:pt idx="19">
                  <c:v>-49</c:v>
                </c:pt>
                <c:pt idx="20">
                  <c:v>-50</c:v>
                </c:pt>
                <c:pt idx="21">
                  <c:v>-56</c:v>
                </c:pt>
                <c:pt idx="22">
                  <c:v>-40</c:v>
                </c:pt>
                <c:pt idx="23">
                  <c:v>-26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CE-4B21-A186-997D47BAAD7D}"/>
            </c:ext>
          </c:extLst>
        </c:ser>
        <c:ser>
          <c:idx val="1"/>
          <c:order val="1"/>
          <c:tx>
            <c:strRef>
              <c:f>'Új verzió'!$C$631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CE-4B21-A186-997D47BAA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verzió'!$A$632:$A$655</c:f>
              <c:strCache>
                <c:ptCount val="24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</c:strCache>
            </c:strRef>
          </c:cat>
          <c:val>
            <c:numRef>
              <c:f>'Új verzió'!$C$632:$C$655</c:f>
              <c:numCache>
                <c:formatCode>General\ "pont"</c:formatCode>
                <c:ptCount val="24"/>
                <c:pt idx="0">
                  <c:v>65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65</c:v>
                </c:pt>
                <c:pt idx="6">
                  <c:v>58</c:v>
                </c:pt>
                <c:pt idx="7">
                  <c:v>51</c:v>
                </c:pt>
                <c:pt idx="8">
                  <c:v>63</c:v>
                </c:pt>
                <c:pt idx="9">
                  <c:v>43</c:v>
                </c:pt>
                <c:pt idx="10">
                  <c:v>18</c:v>
                </c:pt>
                <c:pt idx="11">
                  <c:v>0</c:v>
                </c:pt>
                <c:pt idx="12">
                  <c:v>8</c:v>
                </c:pt>
                <c:pt idx="13">
                  <c:v>18</c:v>
                </c:pt>
                <c:pt idx="14">
                  <c:v>4</c:v>
                </c:pt>
                <c:pt idx="15">
                  <c:v>1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7</c:v>
                </c:pt>
                <c:pt idx="20">
                  <c:v>15</c:v>
                </c:pt>
                <c:pt idx="21">
                  <c:v>6</c:v>
                </c:pt>
                <c:pt idx="22">
                  <c:v>10</c:v>
                </c:pt>
                <c:pt idx="23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CE-4B21-A186-997D47BAAD7D}"/>
            </c:ext>
          </c:extLst>
        </c:ser>
        <c:ser>
          <c:idx val="2"/>
          <c:order val="2"/>
          <c:tx>
            <c:strRef>
              <c:f>'Új verzió'!$D$631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CE-4B21-A186-997D47BAA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verzió'!$A$632:$A$655</c:f>
              <c:strCache>
                <c:ptCount val="24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</c:strCache>
            </c:strRef>
          </c:cat>
          <c:val>
            <c:numRef>
              <c:f>'Új verzió'!$D$632:$D$655</c:f>
              <c:numCache>
                <c:formatCode>General\ "pont"</c:formatCode>
                <c:ptCount val="24"/>
                <c:pt idx="0">
                  <c:v>44</c:v>
                </c:pt>
                <c:pt idx="1">
                  <c:v>46</c:v>
                </c:pt>
                <c:pt idx="2">
                  <c:v>39</c:v>
                </c:pt>
                <c:pt idx="3">
                  <c:v>45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48</c:v>
                </c:pt>
                <c:pt idx="8">
                  <c:v>46</c:v>
                </c:pt>
                <c:pt idx="9">
                  <c:v>39</c:v>
                </c:pt>
                <c:pt idx="10">
                  <c:v>27</c:v>
                </c:pt>
                <c:pt idx="11">
                  <c:v>25</c:v>
                </c:pt>
                <c:pt idx="12">
                  <c:v>25</c:v>
                </c:pt>
                <c:pt idx="13">
                  <c:v>20</c:v>
                </c:pt>
                <c:pt idx="14">
                  <c:v>23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34</c:v>
                </c:pt>
                <c:pt idx="20">
                  <c:v>33</c:v>
                </c:pt>
                <c:pt idx="21">
                  <c:v>26</c:v>
                </c:pt>
                <c:pt idx="22">
                  <c:v>23</c:v>
                </c:pt>
                <c:pt idx="23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CE-4B21-A186-997D47BAAD7D}"/>
            </c:ext>
          </c:extLst>
        </c:ser>
        <c:ser>
          <c:idx val="3"/>
          <c:order val="3"/>
          <c:tx>
            <c:strRef>
              <c:f>'Új verzió'!$E$631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CE-4B21-A186-997D47BAA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verzió'!$A$632:$A$655</c:f>
              <c:strCache>
                <c:ptCount val="24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</c:strCache>
            </c:strRef>
          </c:cat>
          <c:val>
            <c:numRef>
              <c:f>'Új verzió'!$E$632:$E$655</c:f>
              <c:numCache>
                <c:formatCode>General\ "pont"</c:formatCode>
                <c:ptCount val="24"/>
                <c:pt idx="0">
                  <c:v>54</c:v>
                </c:pt>
                <c:pt idx="1">
                  <c:v>55</c:v>
                </c:pt>
                <c:pt idx="2">
                  <c:v>50</c:v>
                </c:pt>
                <c:pt idx="3">
                  <c:v>53</c:v>
                </c:pt>
                <c:pt idx="4">
                  <c:v>46</c:v>
                </c:pt>
                <c:pt idx="5">
                  <c:v>50</c:v>
                </c:pt>
                <c:pt idx="6">
                  <c:v>47</c:v>
                </c:pt>
                <c:pt idx="7">
                  <c:v>47</c:v>
                </c:pt>
                <c:pt idx="8">
                  <c:v>48</c:v>
                </c:pt>
                <c:pt idx="9">
                  <c:v>37</c:v>
                </c:pt>
                <c:pt idx="10">
                  <c:v>24</c:v>
                </c:pt>
                <c:pt idx="11">
                  <c:v>12</c:v>
                </c:pt>
                <c:pt idx="12">
                  <c:v>11</c:v>
                </c:pt>
                <c:pt idx="13">
                  <c:v>9</c:v>
                </c:pt>
                <c:pt idx="14">
                  <c:v>12</c:v>
                </c:pt>
                <c:pt idx="15">
                  <c:v>3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18</c:v>
                </c:pt>
                <c:pt idx="20">
                  <c:v>26</c:v>
                </c:pt>
                <c:pt idx="21">
                  <c:v>10</c:v>
                </c:pt>
                <c:pt idx="22">
                  <c:v>12</c:v>
                </c:pt>
                <c:pt idx="2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CE-4B21-A186-997D47BAA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91624"/>
        <c:axId val="856894248"/>
      </c:lineChart>
      <c:catAx>
        <c:axId val="8568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4248"/>
        <c:crosses val="autoZero"/>
        <c:auto val="1"/>
        <c:lblAlgn val="ctr"/>
        <c:lblOffset val="100"/>
        <c:noMultiLvlLbl val="0"/>
      </c:catAx>
      <c:valAx>
        <c:axId val="856894248"/>
        <c:scaling>
          <c:orientation val="minMax"/>
          <c:max val="80"/>
          <c:min val="-7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1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9967191601051"/>
          <c:y val="0.85683234156594201"/>
          <c:w val="0.75400065616797907"/>
          <c:h val="0.13256468751500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9943448619679"/>
          <c:y val="4.1775662668946376E-2"/>
          <c:w val="0.74721467543227604"/>
          <c:h val="0.6050941614354757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verzió'!$L$597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0F-4272-BFA6-5F6D244DF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verzió'!$K$598:$K$639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verzió'!$L$598:$L$639</c:f>
              <c:numCache>
                <c:formatCode>General\ "pont"</c:formatCode>
                <c:ptCount val="42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F-4272-BFA6-5F6D244DF7C7}"/>
            </c:ext>
          </c:extLst>
        </c:ser>
        <c:ser>
          <c:idx val="1"/>
          <c:order val="1"/>
          <c:tx>
            <c:strRef>
              <c:f>'Új verzió'!$M$597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0F-4272-BFA6-5F6D244DF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verzió'!$K$598:$K$639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verzió'!$M$598:$M$639</c:f>
              <c:numCache>
                <c:formatCode>General\ "pont"</c:formatCode>
                <c:ptCount val="42"/>
                <c:pt idx="0">
                  <c:v>13.23529411764706</c:v>
                </c:pt>
                <c:pt idx="1">
                  <c:v>32.18390804597702</c:v>
                </c:pt>
                <c:pt idx="2">
                  <c:v>25.373134328358205</c:v>
                </c:pt>
                <c:pt idx="3">
                  <c:v>28.387096774193548</c:v>
                </c:pt>
                <c:pt idx="4">
                  <c:v>26.666666666666671</c:v>
                </c:pt>
                <c:pt idx="5">
                  <c:v>27.999999999999996</c:v>
                </c:pt>
                <c:pt idx="6">
                  <c:v>46.153846153846153</c:v>
                </c:pt>
                <c:pt idx="7">
                  <c:v>32.87671232876712</c:v>
                </c:pt>
                <c:pt idx="8">
                  <c:v>35.785953177257525</c:v>
                </c:pt>
                <c:pt idx="9">
                  <c:v>20</c:v>
                </c:pt>
                <c:pt idx="10">
                  <c:v>47.457627118644076</c:v>
                </c:pt>
                <c:pt idx="11">
                  <c:v>49</c:v>
                </c:pt>
                <c:pt idx="12">
                  <c:v>41.17647058823529</c:v>
                </c:pt>
                <c:pt idx="13">
                  <c:v>54.545454545454554</c:v>
                </c:pt>
                <c:pt idx="14">
                  <c:v>14.285714285714288</c:v>
                </c:pt>
                <c:pt idx="15">
                  <c:v>60</c:v>
                </c:pt>
                <c:pt idx="16">
                  <c:v>33.333333333333336</c:v>
                </c:pt>
                <c:pt idx="17">
                  <c:v>61</c:v>
                </c:pt>
                <c:pt idx="18">
                  <c:v>56</c:v>
                </c:pt>
                <c:pt idx="19">
                  <c:v>64</c:v>
                </c:pt>
                <c:pt idx="20">
                  <c:v>40</c:v>
                </c:pt>
                <c:pt idx="21">
                  <c:v>50</c:v>
                </c:pt>
                <c:pt idx="22">
                  <c:v>26</c:v>
                </c:pt>
                <c:pt idx="23">
                  <c:v>19</c:v>
                </c:pt>
                <c:pt idx="24">
                  <c:v>16</c:v>
                </c:pt>
                <c:pt idx="25">
                  <c:v>3</c:v>
                </c:pt>
                <c:pt idx="26">
                  <c:v>-16</c:v>
                </c:pt>
                <c:pt idx="27">
                  <c:v>-6</c:v>
                </c:pt>
                <c:pt idx="28">
                  <c:v>-32</c:v>
                </c:pt>
                <c:pt idx="29">
                  <c:v>-25</c:v>
                </c:pt>
                <c:pt idx="30">
                  <c:v>-31</c:v>
                </c:pt>
                <c:pt idx="31">
                  <c:v>-14</c:v>
                </c:pt>
                <c:pt idx="32">
                  <c:v>-26</c:v>
                </c:pt>
                <c:pt idx="33">
                  <c:v>-29</c:v>
                </c:pt>
                <c:pt idx="34">
                  <c:v>-38</c:v>
                </c:pt>
                <c:pt idx="35">
                  <c:v>-9</c:v>
                </c:pt>
                <c:pt idx="36">
                  <c:v>-11</c:v>
                </c:pt>
                <c:pt idx="37">
                  <c:v>-4</c:v>
                </c:pt>
                <c:pt idx="38">
                  <c:v>-17</c:v>
                </c:pt>
                <c:pt idx="39">
                  <c:v>-22</c:v>
                </c:pt>
                <c:pt idx="40">
                  <c:v>-20</c:v>
                </c:pt>
                <c:pt idx="41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0F-4272-BFA6-5F6D244DF7C7}"/>
            </c:ext>
          </c:extLst>
        </c:ser>
        <c:ser>
          <c:idx val="2"/>
          <c:order val="2"/>
          <c:tx>
            <c:strRef>
              <c:f>'Új verzió'!$N$597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0F-4272-BFA6-5F6D244DF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verzió'!$K$598:$K$639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verzió'!$N$598:$N$639</c:f>
              <c:numCache>
                <c:formatCode>General\ "pont"</c:formatCode>
                <c:ptCount val="42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0F-4272-BFA6-5F6D244DF7C7}"/>
            </c:ext>
          </c:extLst>
        </c:ser>
        <c:ser>
          <c:idx val="3"/>
          <c:order val="3"/>
          <c:tx>
            <c:strRef>
              <c:f>'Új verzió'!$O$597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0F-4272-BFA6-5F6D244DF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verzió'!$K$598:$K$639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verzió'!$O$598:$O$639</c:f>
              <c:numCache>
                <c:formatCode>General\ "pont"</c:formatCode>
                <c:ptCount val="42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0F-4272-BFA6-5F6D244DF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35055419589097"/>
          <c:y val="0.87976392375008483"/>
          <c:w val="0.8173929311865481"/>
          <c:h val="0.108214551093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'Új verzió'!$B$659</c:f>
              <c:strCache>
                <c:ptCount val="1"/>
                <c:pt idx="0">
                  <c:v>KKV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'Új verzió'!$A$660:$A$664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verzió'!$B$660:$B$664</c:f>
              <c:numCache>
                <c:formatCode>General</c:formatCode>
                <c:ptCount val="5"/>
                <c:pt idx="0">
                  <c:v>0.6384364820846905</c:v>
                </c:pt>
                <c:pt idx="1">
                  <c:v>0.16612377850162866</c:v>
                </c:pt>
                <c:pt idx="2">
                  <c:v>8.4690553745928335E-2</c:v>
                </c:pt>
                <c:pt idx="3">
                  <c:v>1.9543973941368076E-2</c:v>
                </c:pt>
                <c:pt idx="4">
                  <c:v>9.1205211726384364E-2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C-4CC6-B043-AEF324D8299B}"/>
            </c:ext>
          </c:extLst>
        </c:ser>
        <c:ser>
          <c:idx val="1"/>
          <c:order val="1"/>
          <c:tx>
            <c:strRef>
              <c:f>'Új verzió'!$C$659</c:f>
              <c:strCache>
                <c:ptCount val="1"/>
                <c:pt idx="0">
                  <c:v>Nagyvállalat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'Új verzió'!$A$660:$A$664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verzió'!$C$660:$C$664</c:f>
              <c:numCache>
                <c:formatCode>General</c:formatCode>
                <c:ptCount val="5"/>
                <c:pt idx="0">
                  <c:v>0.6470588235294118</c:v>
                </c:pt>
                <c:pt idx="1">
                  <c:v>8.8235294117647065E-2</c:v>
                </c:pt>
                <c:pt idx="2">
                  <c:v>2.9411764705882353E-2</c:v>
                </c:pt>
                <c:pt idx="3">
                  <c:v>2.9411764705882353E-2</c:v>
                </c:pt>
                <c:pt idx="4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C-4CC6-B043-AEF324D82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467024"/>
        <c:axId val="1235466368"/>
      </c:barChart>
      <c:catAx>
        <c:axId val="12354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6368"/>
        <c:crosses val="autoZero"/>
        <c:auto val="1"/>
        <c:lblAlgn val="ctr"/>
        <c:lblOffset val="100"/>
        <c:noMultiLvlLbl val="0"/>
      </c:catAx>
      <c:valAx>
        <c:axId val="1235466368"/>
        <c:scaling>
          <c:orientation val="minMax"/>
          <c:max val="0.70000000000000007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308228797114"/>
          <c:y val="4.8373132344435382E-2"/>
          <c:w val="0.81109998040962272"/>
          <c:h val="0.66994542978980232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63-43B3-BD94-821391907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Indexek!$B$53:$B$94</c:f>
              <c:numCache>
                <c:formatCode>General\ "pont"</c:formatCode>
                <c:ptCount val="42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  <c:pt idx="7">
                  <c:v>-23</c:v>
                </c:pt>
                <c:pt idx="8">
                  <c:v>-17</c:v>
                </c:pt>
                <c:pt idx="9">
                  <c:v>-15</c:v>
                </c:pt>
                <c:pt idx="10">
                  <c:v>-15</c:v>
                </c:pt>
                <c:pt idx="11">
                  <c:v>-17</c:v>
                </c:pt>
                <c:pt idx="12">
                  <c:v>-8</c:v>
                </c:pt>
                <c:pt idx="13">
                  <c:v>-15</c:v>
                </c:pt>
                <c:pt idx="14">
                  <c:v>-16</c:v>
                </c:pt>
                <c:pt idx="15">
                  <c:v>-22</c:v>
                </c:pt>
                <c:pt idx="16">
                  <c:v>-16</c:v>
                </c:pt>
                <c:pt idx="17">
                  <c:v>-14</c:v>
                </c:pt>
                <c:pt idx="18">
                  <c:v>-17</c:v>
                </c:pt>
                <c:pt idx="19">
                  <c:v>-22</c:v>
                </c:pt>
                <c:pt idx="20">
                  <c:v>-30</c:v>
                </c:pt>
                <c:pt idx="21">
                  <c:v>-25</c:v>
                </c:pt>
                <c:pt idx="22">
                  <c:v>-22</c:v>
                </c:pt>
                <c:pt idx="23">
                  <c:v>-24</c:v>
                </c:pt>
                <c:pt idx="24">
                  <c:v>-25</c:v>
                </c:pt>
                <c:pt idx="25">
                  <c:v>-35</c:v>
                </c:pt>
                <c:pt idx="26">
                  <c:v>-31</c:v>
                </c:pt>
                <c:pt idx="27">
                  <c:v>-31</c:v>
                </c:pt>
                <c:pt idx="28">
                  <c:v>-31</c:v>
                </c:pt>
                <c:pt idx="29">
                  <c:v>-41</c:v>
                </c:pt>
                <c:pt idx="30">
                  <c:v>-27</c:v>
                </c:pt>
                <c:pt idx="31">
                  <c:v>-45</c:v>
                </c:pt>
                <c:pt idx="32">
                  <c:v>-30</c:v>
                </c:pt>
                <c:pt idx="33">
                  <c:v>-37</c:v>
                </c:pt>
                <c:pt idx="34">
                  <c:v>-37</c:v>
                </c:pt>
                <c:pt idx="35">
                  <c:v>-33</c:v>
                </c:pt>
                <c:pt idx="36">
                  <c:v>-34</c:v>
                </c:pt>
                <c:pt idx="37">
                  <c:v>-26</c:v>
                </c:pt>
                <c:pt idx="38">
                  <c:v>-38</c:v>
                </c:pt>
                <c:pt idx="39">
                  <c:v>-40</c:v>
                </c:pt>
                <c:pt idx="40">
                  <c:v>-32</c:v>
                </c:pt>
                <c:pt idx="41">
                  <c:v>-35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3-43B3-BD94-821391907605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A63-43B3-BD94-821391907605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63-43B3-BD94-821391907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Indexek!$C$53:$C$94</c:f>
              <c:numCache>
                <c:formatCode>General\ "pont"</c:formatCode>
                <c:ptCount val="42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  <c:pt idx="7">
                  <c:v>-7</c:v>
                </c:pt>
                <c:pt idx="8">
                  <c:v>-2</c:v>
                </c:pt>
                <c:pt idx="9">
                  <c:v>-4</c:v>
                </c:pt>
                <c:pt idx="10">
                  <c:v>-3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-6</c:v>
                </c:pt>
                <c:pt idx="19">
                  <c:v>-5</c:v>
                </c:pt>
                <c:pt idx="20">
                  <c:v>-21</c:v>
                </c:pt>
                <c:pt idx="21">
                  <c:v>-19</c:v>
                </c:pt>
                <c:pt idx="22">
                  <c:v>-16</c:v>
                </c:pt>
                <c:pt idx="23">
                  <c:v>-21</c:v>
                </c:pt>
                <c:pt idx="24">
                  <c:v>-14</c:v>
                </c:pt>
                <c:pt idx="25">
                  <c:v>-22</c:v>
                </c:pt>
                <c:pt idx="26">
                  <c:v>-29</c:v>
                </c:pt>
                <c:pt idx="27">
                  <c:v>-38</c:v>
                </c:pt>
                <c:pt idx="28">
                  <c:v>-22</c:v>
                </c:pt>
                <c:pt idx="29">
                  <c:v>-22</c:v>
                </c:pt>
                <c:pt idx="30">
                  <c:v>-28</c:v>
                </c:pt>
                <c:pt idx="31">
                  <c:v>-33</c:v>
                </c:pt>
                <c:pt idx="32">
                  <c:v>-32</c:v>
                </c:pt>
                <c:pt idx="33">
                  <c:v>-27</c:v>
                </c:pt>
                <c:pt idx="34">
                  <c:v>-29</c:v>
                </c:pt>
                <c:pt idx="35">
                  <c:v>-29</c:v>
                </c:pt>
                <c:pt idx="36">
                  <c:v>-32</c:v>
                </c:pt>
                <c:pt idx="37">
                  <c:v>-28</c:v>
                </c:pt>
                <c:pt idx="38">
                  <c:v>-29</c:v>
                </c:pt>
                <c:pt idx="39">
                  <c:v>-32</c:v>
                </c:pt>
                <c:pt idx="40">
                  <c:v>-27</c:v>
                </c:pt>
                <c:pt idx="41">
                  <c:v>-30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63-43B3-BD94-821391907605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Indexek!$A$53:$A$94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Indexek!$D$53:$D$94</c:f>
              <c:numCache>
                <c:formatCode>General\ "pont"</c:formatCode>
                <c:ptCount val="42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8</c:v>
                </c:pt>
                <c:pt idx="14">
                  <c:v>17</c:v>
                </c:pt>
                <c:pt idx="15">
                  <c:v>8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-4</c:v>
                </c:pt>
                <c:pt idx="20">
                  <c:v>-4</c:v>
                </c:pt>
                <c:pt idx="21">
                  <c:v>-9</c:v>
                </c:pt>
                <c:pt idx="22">
                  <c:v>-8</c:v>
                </c:pt>
                <c:pt idx="23">
                  <c:v>-14</c:v>
                </c:pt>
                <c:pt idx="24">
                  <c:v>4</c:v>
                </c:pt>
                <c:pt idx="25">
                  <c:v>-11</c:v>
                </c:pt>
                <c:pt idx="26">
                  <c:v>1</c:v>
                </c:pt>
                <c:pt idx="27">
                  <c:v>-14</c:v>
                </c:pt>
                <c:pt idx="28">
                  <c:v>-29</c:v>
                </c:pt>
                <c:pt idx="29">
                  <c:v>-31</c:v>
                </c:pt>
                <c:pt idx="30">
                  <c:v>-25</c:v>
                </c:pt>
                <c:pt idx="31">
                  <c:v>-23</c:v>
                </c:pt>
                <c:pt idx="32">
                  <c:v>-27</c:v>
                </c:pt>
                <c:pt idx="33">
                  <c:v>-26</c:v>
                </c:pt>
                <c:pt idx="34">
                  <c:v>-19</c:v>
                </c:pt>
                <c:pt idx="35">
                  <c:v>-23</c:v>
                </c:pt>
                <c:pt idx="36">
                  <c:v>-25</c:v>
                </c:pt>
                <c:pt idx="37">
                  <c:v>-24</c:v>
                </c:pt>
                <c:pt idx="38">
                  <c:v>-38</c:v>
                </c:pt>
                <c:pt idx="39">
                  <c:v>-36</c:v>
                </c:pt>
                <c:pt idx="40">
                  <c:v>-20</c:v>
                </c:pt>
                <c:pt idx="41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63-43B3-BD94-821391907605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63-43B3-BD94-821391907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Indexek!$E$53:$E$94</c:f>
              <c:numCache>
                <c:formatCode>General\ "pont"</c:formatCode>
                <c:ptCount val="42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63-43B3-BD94-821391907605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63-43B3-BD94-821391907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Indexek!$A$53:$A$94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Indexek!$F$53:$F$94</c:f>
              <c:numCache>
                <c:formatCode>General\ "pont"</c:formatCode>
                <c:ptCount val="42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63-43B3-BD94-8213919076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01823898256017"/>
          <c:y val="0.92964849695415119"/>
          <c:w val="0.73473098579901375"/>
          <c:h val="7.0351503045848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2389840650923E-2"/>
          <c:y val="2.7455832217222597E-2"/>
          <c:w val="0.75824658336030004"/>
          <c:h val="0.54194816305874727"/>
        </c:manualLayout>
      </c:layout>
      <c:lineChart>
        <c:grouping val="standard"/>
        <c:varyColors val="0"/>
        <c:ser>
          <c:idx val="0"/>
          <c:order val="0"/>
          <c:tx>
            <c:strRef>
              <c:f>Indexek!$A$26</c:f>
              <c:strCache>
                <c:ptCount val="1"/>
                <c:pt idx="0">
                  <c:v>Árbevétel jelenlegi szintje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1.921399626159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78-4BF8-AC39-0A504DDBE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Indexek!$B$25:$AQ$25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Indexek!$B$26:$AQ$26</c:f>
              <c:numCache>
                <c:formatCode>General\ "pont"</c:formatCode>
                <c:ptCount val="42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78-4BF8-AC39-0A504DDBE48D}"/>
            </c:ext>
          </c:extLst>
        </c:ser>
        <c:ser>
          <c:idx val="1"/>
          <c:order val="1"/>
          <c:tx>
            <c:strRef>
              <c:f>Indexek!$A$27</c:f>
              <c:strCache>
                <c:ptCount val="1"/>
                <c:pt idx="0">
                  <c:v>Beszállítói rendelésállomány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78-4BF8-AC39-0A504DDBE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Indexek!$B$25:$AQ$25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Indexek!$B$27:$AQ$27</c:f>
              <c:numCache>
                <c:formatCode>General\ "pont"</c:formatCode>
                <c:ptCount val="42"/>
                <c:pt idx="0">
                  <c:v>-28</c:v>
                </c:pt>
                <c:pt idx="1">
                  <c:v>-24</c:v>
                </c:pt>
                <c:pt idx="2">
                  <c:v>-21</c:v>
                </c:pt>
                <c:pt idx="3">
                  <c:v>-12</c:v>
                </c:pt>
                <c:pt idx="4">
                  <c:v>-3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13</c:v>
                </c:pt>
                <c:pt idx="12">
                  <c:v>19</c:v>
                </c:pt>
                <c:pt idx="13">
                  <c:v>10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12</c:v>
                </c:pt>
                <c:pt idx="18">
                  <c:v>15</c:v>
                </c:pt>
                <c:pt idx="19">
                  <c:v>5</c:v>
                </c:pt>
                <c:pt idx="20">
                  <c:v>-2</c:v>
                </c:pt>
                <c:pt idx="21">
                  <c:v>-3</c:v>
                </c:pt>
                <c:pt idx="22">
                  <c:v>-1</c:v>
                </c:pt>
                <c:pt idx="23">
                  <c:v>-10</c:v>
                </c:pt>
                <c:pt idx="24">
                  <c:v>-6</c:v>
                </c:pt>
                <c:pt idx="25">
                  <c:v>-11</c:v>
                </c:pt>
                <c:pt idx="26">
                  <c:v>-12</c:v>
                </c:pt>
                <c:pt idx="27">
                  <c:v>-11</c:v>
                </c:pt>
                <c:pt idx="28">
                  <c:v>-7</c:v>
                </c:pt>
                <c:pt idx="29">
                  <c:v>-18</c:v>
                </c:pt>
                <c:pt idx="30">
                  <c:v>-21</c:v>
                </c:pt>
                <c:pt idx="31">
                  <c:v>-28</c:v>
                </c:pt>
                <c:pt idx="32">
                  <c:v>-19</c:v>
                </c:pt>
                <c:pt idx="33">
                  <c:v>-23</c:v>
                </c:pt>
                <c:pt idx="34">
                  <c:v>-11</c:v>
                </c:pt>
                <c:pt idx="35">
                  <c:v>-16</c:v>
                </c:pt>
                <c:pt idx="36">
                  <c:v>-26</c:v>
                </c:pt>
                <c:pt idx="37">
                  <c:v>-11</c:v>
                </c:pt>
                <c:pt idx="38">
                  <c:v>-11</c:v>
                </c:pt>
                <c:pt idx="39">
                  <c:v>-21</c:v>
                </c:pt>
                <c:pt idx="40">
                  <c:v>-17</c:v>
                </c:pt>
                <c:pt idx="41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8-4BF8-AC39-0A504DDBE48D}"/>
            </c:ext>
          </c:extLst>
        </c:ser>
        <c:ser>
          <c:idx val="2"/>
          <c:order val="2"/>
          <c:tx>
            <c:strRef>
              <c:f>Indexek!$A$28</c:f>
              <c:strCache>
                <c:ptCount val="1"/>
                <c:pt idx="0">
                  <c:v>Vevői rendelésállomány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78-4BF8-AC39-0A504DDBE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Indexek!$B$25:$AQ$25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Indexek!$B$28:$AQ$28</c:f>
              <c:numCache>
                <c:formatCode>General\ "pont"</c:formatCode>
                <c:ptCount val="42"/>
                <c:pt idx="0">
                  <c:v>-30</c:v>
                </c:pt>
                <c:pt idx="1">
                  <c:v>-22</c:v>
                </c:pt>
                <c:pt idx="2">
                  <c:v>-27</c:v>
                </c:pt>
                <c:pt idx="3">
                  <c:v>-14</c:v>
                </c:pt>
                <c:pt idx="4">
                  <c:v>-7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18</c:v>
                </c:pt>
                <c:pt idx="12">
                  <c:v>17</c:v>
                </c:pt>
                <c:pt idx="13">
                  <c:v>11</c:v>
                </c:pt>
                <c:pt idx="14">
                  <c:v>14</c:v>
                </c:pt>
                <c:pt idx="15">
                  <c:v>10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5</c:v>
                </c:pt>
                <c:pt idx="20">
                  <c:v>-1</c:v>
                </c:pt>
                <c:pt idx="21">
                  <c:v>-4</c:v>
                </c:pt>
                <c:pt idx="22">
                  <c:v>-2</c:v>
                </c:pt>
                <c:pt idx="23">
                  <c:v>-8</c:v>
                </c:pt>
                <c:pt idx="24">
                  <c:v>-2</c:v>
                </c:pt>
                <c:pt idx="25">
                  <c:v>-12</c:v>
                </c:pt>
                <c:pt idx="26">
                  <c:v>-10</c:v>
                </c:pt>
                <c:pt idx="27">
                  <c:v>-13</c:v>
                </c:pt>
                <c:pt idx="28">
                  <c:v>-6</c:v>
                </c:pt>
                <c:pt idx="29">
                  <c:v>-28</c:v>
                </c:pt>
                <c:pt idx="30">
                  <c:v>-19</c:v>
                </c:pt>
                <c:pt idx="31">
                  <c:v>-33</c:v>
                </c:pt>
                <c:pt idx="32">
                  <c:v>-12</c:v>
                </c:pt>
                <c:pt idx="33">
                  <c:v>-23</c:v>
                </c:pt>
                <c:pt idx="34">
                  <c:v>-16</c:v>
                </c:pt>
                <c:pt idx="35">
                  <c:v>-17</c:v>
                </c:pt>
                <c:pt idx="36">
                  <c:v>-29</c:v>
                </c:pt>
                <c:pt idx="37">
                  <c:v>-12</c:v>
                </c:pt>
                <c:pt idx="38">
                  <c:v>-12</c:v>
                </c:pt>
                <c:pt idx="39">
                  <c:v>-22</c:v>
                </c:pt>
                <c:pt idx="40">
                  <c:v>-14</c:v>
                </c:pt>
                <c:pt idx="41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78-4BF8-AC39-0A504DDBE48D}"/>
            </c:ext>
          </c:extLst>
        </c:ser>
        <c:ser>
          <c:idx val="3"/>
          <c:order val="3"/>
          <c:tx>
            <c:strRef>
              <c:f>Indexek!$A$29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7.205248598096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78-4BF8-AC39-0A504DDBE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Indexek!$B$25:$AQ$25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Indexek!$B$29:$AQ$29</c:f>
              <c:numCache>
                <c:formatCode>General\ "pont"</c:formatCode>
                <c:ptCount val="42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78-4BF8-AC39-0A504DDBE48D}"/>
            </c:ext>
          </c:extLst>
        </c:ser>
        <c:ser>
          <c:idx val="4"/>
          <c:order val="4"/>
          <c:tx>
            <c:strRef>
              <c:f>Indexek!$A$30</c:f>
              <c:strCache>
                <c:ptCount val="1"/>
                <c:pt idx="0">
                  <c:v>Eddig megvalósított beruházások*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3.362449345778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78-4BF8-AC39-0A504DDBE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Indexek!$B$25:$AQ$25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Indexek!$B$30:$AQ$30</c:f>
              <c:numCache>
                <c:formatCode>General</c:formatCode>
                <c:ptCount val="42"/>
                <c:pt idx="2" formatCode="General\ &quot;pont&quot;">
                  <c:v>-26</c:v>
                </c:pt>
                <c:pt idx="3" formatCode="General\ &quot;pont&quot;">
                  <c:v>-19</c:v>
                </c:pt>
                <c:pt idx="4" formatCode="General\ &quot;pont&quot;">
                  <c:v>-17</c:v>
                </c:pt>
                <c:pt idx="5" formatCode="General\ &quot;pont&quot;">
                  <c:v>-15</c:v>
                </c:pt>
                <c:pt idx="6" formatCode="General\ &quot;pont&quot;">
                  <c:v>-9</c:v>
                </c:pt>
                <c:pt idx="7" formatCode="General\ &quot;pont&quot;">
                  <c:v>-13</c:v>
                </c:pt>
                <c:pt idx="8" formatCode="General\ &quot;pont&quot;">
                  <c:v>-1</c:v>
                </c:pt>
                <c:pt idx="9" formatCode="General\ &quot;pont&quot;">
                  <c:v>-6</c:v>
                </c:pt>
                <c:pt idx="10" formatCode="General\ &quot;pont&quot;">
                  <c:v>-6</c:v>
                </c:pt>
                <c:pt idx="11" formatCode="General\ &quot;pont&quot;">
                  <c:v>3</c:v>
                </c:pt>
                <c:pt idx="12" formatCode="General\ &quot;pont&quot;">
                  <c:v>-3</c:v>
                </c:pt>
                <c:pt idx="13" formatCode="General\ &quot;pont&quot;">
                  <c:v>2</c:v>
                </c:pt>
                <c:pt idx="14" formatCode="General\ &quot;pont&quot;">
                  <c:v>-14</c:v>
                </c:pt>
                <c:pt idx="15" formatCode="General\ &quot;pont&quot;">
                  <c:v>-9</c:v>
                </c:pt>
                <c:pt idx="16" formatCode="General\ &quot;pont&quot;">
                  <c:v>-9</c:v>
                </c:pt>
                <c:pt idx="17" formatCode="General\ &quot;pont&quot;">
                  <c:v>-12</c:v>
                </c:pt>
                <c:pt idx="18" formatCode="General\ &quot;pont&quot;">
                  <c:v>-15</c:v>
                </c:pt>
                <c:pt idx="19" formatCode="General\ &quot;pont&quot;">
                  <c:v>-7</c:v>
                </c:pt>
                <c:pt idx="20" formatCode="General\ &quot;pont&quot;">
                  <c:v>-13</c:v>
                </c:pt>
                <c:pt idx="21" formatCode="General\ &quot;pont&quot;">
                  <c:v>-18</c:v>
                </c:pt>
                <c:pt idx="22" formatCode="General\ &quot;pont&quot;">
                  <c:v>-12</c:v>
                </c:pt>
                <c:pt idx="23" formatCode="General\ &quot;pont&quot;">
                  <c:v>-17</c:v>
                </c:pt>
                <c:pt idx="24" formatCode="General\ &quot;pont&quot;">
                  <c:v>-3</c:v>
                </c:pt>
                <c:pt idx="25" formatCode="General\ &quot;pont&quot;">
                  <c:v>-4</c:v>
                </c:pt>
                <c:pt idx="26" formatCode="General\ &quot;pont&quot;">
                  <c:v>-19</c:v>
                </c:pt>
                <c:pt idx="27" formatCode="General\ &quot;pont&quot;">
                  <c:v>-23</c:v>
                </c:pt>
                <c:pt idx="28" formatCode="General\ &quot;pont&quot;">
                  <c:v>-33</c:v>
                </c:pt>
                <c:pt idx="29" formatCode="General\ &quot;pont&quot;">
                  <c:v>-29</c:v>
                </c:pt>
                <c:pt idx="30" formatCode="General\ &quot;pont&quot;">
                  <c:v>-26</c:v>
                </c:pt>
                <c:pt idx="31" formatCode="General\ &quot;pont&quot;">
                  <c:v>-30</c:v>
                </c:pt>
                <c:pt idx="32" formatCode="General\ &quot;pont&quot;">
                  <c:v>-29</c:v>
                </c:pt>
                <c:pt idx="33" formatCode="General\ &quot;pont&quot;">
                  <c:v>-26</c:v>
                </c:pt>
                <c:pt idx="34" formatCode="General\ &quot;pont&quot;">
                  <c:v>-14</c:v>
                </c:pt>
                <c:pt idx="35" formatCode="General\ &quot;pont&quot;">
                  <c:v>-21</c:v>
                </c:pt>
                <c:pt idx="36" formatCode="General\ &quot;pont&quot;">
                  <c:v>-11</c:v>
                </c:pt>
                <c:pt idx="37" formatCode="General\ &quot;pont&quot;">
                  <c:v>-14</c:v>
                </c:pt>
                <c:pt idx="38" formatCode="General\ &quot;pont&quot;">
                  <c:v>-25</c:v>
                </c:pt>
                <c:pt idx="39" formatCode="General\ &quot;pont&quot;">
                  <c:v>-22</c:v>
                </c:pt>
                <c:pt idx="40" formatCode="General\ &quot;pont&quot;">
                  <c:v>-24</c:v>
                </c:pt>
                <c:pt idx="41" formatCode="General\ &quot;pont&quot;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78-4BF8-AC39-0A504DDBE48D}"/>
            </c:ext>
          </c:extLst>
        </c:ser>
        <c:ser>
          <c:idx val="5"/>
          <c:order val="5"/>
          <c:tx>
            <c:strRef>
              <c:f>Indexek!$A$31</c:f>
              <c:strCache>
                <c:ptCount val="1"/>
                <c:pt idx="0">
                  <c:v>Kapacitás jelenlegi szintje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78-4BF8-AC39-0A504DDBE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Indexek!$B$25:$AQ$25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Indexek!$B$31:$AQ$31</c:f>
              <c:numCache>
                <c:formatCode>General\ "pont"</c:formatCode>
                <c:ptCount val="42"/>
                <c:pt idx="0">
                  <c:v>-46</c:v>
                </c:pt>
                <c:pt idx="1">
                  <c:v>-43</c:v>
                </c:pt>
                <c:pt idx="2">
                  <c:v>-44</c:v>
                </c:pt>
                <c:pt idx="3">
                  <c:v>-34</c:v>
                </c:pt>
                <c:pt idx="4">
                  <c:v>-25</c:v>
                </c:pt>
                <c:pt idx="5">
                  <c:v>-13</c:v>
                </c:pt>
                <c:pt idx="6">
                  <c:v>-11</c:v>
                </c:pt>
                <c:pt idx="7">
                  <c:v>-20</c:v>
                </c:pt>
                <c:pt idx="8">
                  <c:v>-11</c:v>
                </c:pt>
                <c:pt idx="9">
                  <c:v>-10</c:v>
                </c:pt>
                <c:pt idx="10">
                  <c:v>-12</c:v>
                </c:pt>
                <c:pt idx="11">
                  <c:v>-6</c:v>
                </c:pt>
                <c:pt idx="12">
                  <c:v>-5</c:v>
                </c:pt>
                <c:pt idx="13">
                  <c:v>-13</c:v>
                </c:pt>
                <c:pt idx="14">
                  <c:v>-4</c:v>
                </c:pt>
                <c:pt idx="15">
                  <c:v>-14</c:v>
                </c:pt>
                <c:pt idx="16">
                  <c:v>-10</c:v>
                </c:pt>
                <c:pt idx="17">
                  <c:v>-12</c:v>
                </c:pt>
                <c:pt idx="18">
                  <c:v>-7</c:v>
                </c:pt>
                <c:pt idx="19">
                  <c:v>-15</c:v>
                </c:pt>
                <c:pt idx="20">
                  <c:v>-21</c:v>
                </c:pt>
                <c:pt idx="21">
                  <c:v>-28</c:v>
                </c:pt>
                <c:pt idx="22">
                  <c:v>-22</c:v>
                </c:pt>
                <c:pt idx="23">
                  <c:v>-32</c:v>
                </c:pt>
                <c:pt idx="24">
                  <c:v>-28</c:v>
                </c:pt>
                <c:pt idx="25">
                  <c:v>-34</c:v>
                </c:pt>
                <c:pt idx="26">
                  <c:v>-30</c:v>
                </c:pt>
                <c:pt idx="27">
                  <c:v>-36</c:v>
                </c:pt>
                <c:pt idx="28">
                  <c:v>-26</c:v>
                </c:pt>
                <c:pt idx="29">
                  <c:v>-46</c:v>
                </c:pt>
                <c:pt idx="30">
                  <c:v>-35</c:v>
                </c:pt>
                <c:pt idx="31">
                  <c:v>-43</c:v>
                </c:pt>
                <c:pt idx="32">
                  <c:v>-36</c:v>
                </c:pt>
                <c:pt idx="33">
                  <c:v>-40</c:v>
                </c:pt>
                <c:pt idx="34">
                  <c:v>-34</c:v>
                </c:pt>
                <c:pt idx="35">
                  <c:v>-34</c:v>
                </c:pt>
                <c:pt idx="36">
                  <c:v>-45</c:v>
                </c:pt>
                <c:pt idx="37">
                  <c:v>-33</c:v>
                </c:pt>
                <c:pt idx="38">
                  <c:v>-33</c:v>
                </c:pt>
                <c:pt idx="39">
                  <c:v>-43</c:v>
                </c:pt>
                <c:pt idx="40">
                  <c:v>-33</c:v>
                </c:pt>
                <c:pt idx="41">
                  <c:v>-32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78-4BF8-AC39-0A504DDBE48D}"/>
            </c:ext>
          </c:extLst>
        </c:ser>
        <c:ser>
          <c:idx val="6"/>
          <c:order val="6"/>
          <c:tx>
            <c:strRef>
              <c:f>Indexek!$A$32</c:f>
              <c:strCache>
                <c:ptCount val="1"/>
                <c:pt idx="0">
                  <c:v>Üzleti környezet jelenleg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1.921399626159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78-4BF8-AC39-0A504DDBE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Indexek!$B$25:$AQ$25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Indexek!$B$32:$AQ$32</c:f>
              <c:numCache>
                <c:formatCode>General\ "pont"</c:formatCode>
                <c:ptCount val="42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78-4BF8-AC39-0A504DDBE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48032"/>
        <c:axId val="1032442456"/>
      </c:lineChart>
      <c:catAx>
        <c:axId val="10324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2456"/>
        <c:crosses val="autoZero"/>
        <c:auto val="1"/>
        <c:lblAlgn val="ctr"/>
        <c:lblOffset val="100"/>
        <c:noMultiLvlLbl val="0"/>
      </c:catAx>
      <c:valAx>
        <c:axId val="1032442456"/>
        <c:scaling>
          <c:orientation val="minMax"/>
          <c:max val="30"/>
          <c:min val="-5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384846084457603E-2"/>
          <c:y val="0.78474480560201465"/>
          <c:w val="0.98204297703882071"/>
          <c:h val="0.21525519439798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0614152393406"/>
          <c:y val="3.6785082258749456E-2"/>
          <c:w val="0.76661120435305641"/>
          <c:h val="0.54755676803047149"/>
        </c:manualLayout>
      </c:layout>
      <c:lineChart>
        <c:grouping val="standard"/>
        <c:varyColors val="0"/>
        <c:ser>
          <c:idx val="0"/>
          <c:order val="0"/>
          <c:tx>
            <c:strRef>
              <c:f>Indexek!$A$39</c:f>
              <c:strCache>
                <c:ptCount val="1"/>
                <c:pt idx="0">
                  <c:v>Bérszint 3 hónap múlva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EE-489B-B9D8-95E07A335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Indexek!$B$38:$AQ$38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Indexek!$B$39:$AQ$39</c:f>
              <c:numCache>
                <c:formatCode>General\ "pont"</c:formatCode>
                <c:ptCount val="42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21</c:v>
                </c:pt>
                <c:pt idx="7">
                  <c:v>23</c:v>
                </c:pt>
                <c:pt idx="8">
                  <c:v>15</c:v>
                </c:pt>
                <c:pt idx="9">
                  <c:v>27</c:v>
                </c:pt>
                <c:pt idx="10">
                  <c:v>38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48</c:v>
                </c:pt>
                <c:pt idx="15">
                  <c:v>25</c:v>
                </c:pt>
                <c:pt idx="16">
                  <c:v>28</c:v>
                </c:pt>
                <c:pt idx="17">
                  <c:v>24</c:v>
                </c:pt>
                <c:pt idx="18">
                  <c:v>27</c:v>
                </c:pt>
                <c:pt idx="19">
                  <c:v>22</c:v>
                </c:pt>
                <c:pt idx="20">
                  <c:v>12</c:v>
                </c:pt>
                <c:pt idx="21">
                  <c:v>20</c:v>
                </c:pt>
                <c:pt idx="22">
                  <c:v>33</c:v>
                </c:pt>
                <c:pt idx="23">
                  <c:v>43</c:v>
                </c:pt>
                <c:pt idx="24">
                  <c:v>46</c:v>
                </c:pt>
                <c:pt idx="25">
                  <c:v>54</c:v>
                </c:pt>
                <c:pt idx="26">
                  <c:v>44</c:v>
                </c:pt>
                <c:pt idx="27">
                  <c:v>27</c:v>
                </c:pt>
                <c:pt idx="28">
                  <c:v>31</c:v>
                </c:pt>
                <c:pt idx="29">
                  <c:v>27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26</c:v>
                </c:pt>
                <c:pt idx="35">
                  <c:v>44</c:v>
                </c:pt>
                <c:pt idx="36">
                  <c:v>53</c:v>
                </c:pt>
                <c:pt idx="37">
                  <c:v>49</c:v>
                </c:pt>
                <c:pt idx="38">
                  <c:v>32</c:v>
                </c:pt>
                <c:pt idx="39">
                  <c:v>21</c:v>
                </c:pt>
                <c:pt idx="40">
                  <c:v>21</c:v>
                </c:pt>
                <c:pt idx="4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EE-489B-B9D8-95E07A3357CC}"/>
            </c:ext>
          </c:extLst>
        </c:ser>
        <c:ser>
          <c:idx val="1"/>
          <c:order val="1"/>
          <c:tx>
            <c:strRef>
              <c:f>Indexek!$A$40</c:f>
              <c:strCache>
                <c:ptCount val="1"/>
                <c:pt idx="0">
                  <c:v>Beruházás 3 hónap múlva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EE-489B-B9D8-95E07A335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Indexek!$B$38:$AQ$38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Indexek!$B$40:$AQ$40</c:f>
              <c:numCache>
                <c:formatCode>General\ "pont"</c:formatCode>
                <c:ptCount val="42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EE-489B-B9D8-95E07A3357CC}"/>
            </c:ext>
          </c:extLst>
        </c:ser>
        <c:ser>
          <c:idx val="2"/>
          <c:order val="2"/>
          <c:tx>
            <c:strRef>
              <c:f>Indexek!$A$41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EE-489B-B9D8-95E07A335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Indexek!$B$38:$AQ$38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Indexek!$B$41:$AQ$41</c:f>
              <c:numCache>
                <c:formatCode>General\ "pont"</c:formatCode>
                <c:ptCount val="42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EE-489B-B9D8-95E07A3357CC}"/>
            </c:ext>
          </c:extLst>
        </c:ser>
        <c:ser>
          <c:idx val="3"/>
          <c:order val="3"/>
          <c:tx>
            <c:strRef>
              <c:f>Indexek!$A$42</c:f>
              <c:strCache>
                <c:ptCount val="1"/>
                <c:pt idx="0">
                  <c:v>Foglalkoztatás 3 hónap múlva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1.3936909039391412E-3"/>
                  <c:y val="1.840694420087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EE-489B-B9D8-95E07A335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Indexek!$B$38:$AQ$38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Indexek!$B$42:$AQ$42</c:f>
              <c:numCache>
                <c:formatCode>General\ "pont"</c:formatCode>
                <c:ptCount val="42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EE-489B-B9D8-95E07A3357CC}"/>
            </c:ext>
          </c:extLst>
        </c:ser>
        <c:ser>
          <c:idx val="4"/>
          <c:order val="4"/>
          <c:tx>
            <c:strRef>
              <c:f>Indexek!$A$43</c:f>
              <c:strCache>
                <c:ptCount val="1"/>
                <c:pt idx="0">
                  <c:v>Árbevétel 3 hónap múlva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1.3936909039392433E-3"/>
                  <c:y val="-2.07078122259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EE-489B-B9D8-95E07A335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Indexek!$B$38:$AQ$38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Indexek!$B$43:$AQ$43</c:f>
              <c:numCache>
                <c:formatCode>General\ "pont"</c:formatCode>
                <c:ptCount val="42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EE-489B-B9D8-95E07A3357CC}"/>
            </c:ext>
          </c:extLst>
        </c:ser>
        <c:ser>
          <c:idx val="5"/>
          <c:order val="5"/>
          <c:tx>
            <c:strRef>
              <c:f>Indexek!$A$44</c:f>
              <c:strCache>
                <c:ptCount val="1"/>
                <c:pt idx="0">
                  <c:v>Kapacitás-kihasználtság 3 hónap múlva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1.3936909039391412E-3"/>
                  <c:y val="9.2034721004352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EE-489B-B9D8-95E07A335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Indexek!$B$38:$AQ$38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Indexek!$B$44:$AQ$44</c:f>
              <c:numCache>
                <c:formatCode>General\ "pont"</c:formatCode>
                <c:ptCount val="42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EE-489B-B9D8-95E07A3357CC}"/>
            </c:ext>
          </c:extLst>
        </c:ser>
        <c:ser>
          <c:idx val="6"/>
          <c:order val="6"/>
          <c:tx>
            <c:strRef>
              <c:f>Indexek!$A$45</c:f>
              <c:strCache>
                <c:ptCount val="1"/>
                <c:pt idx="0">
                  <c:v>Üzleti környezet 3 hónap múlva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EE-489B-B9D8-95E07A335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Indexek!$B$38:$AQ$38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Indexek!$B$45:$AQ$45</c:f>
              <c:numCache>
                <c:formatCode>General\ "pont"</c:formatCode>
                <c:ptCount val="42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DEE-489B-B9D8-95E07A335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63264"/>
        <c:axId val="1033163920"/>
      </c:lineChart>
      <c:catAx>
        <c:axId val="1033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920"/>
        <c:crosses val="autoZero"/>
        <c:auto val="1"/>
        <c:lblAlgn val="ctr"/>
        <c:lblOffset val="100"/>
        <c:noMultiLvlLbl val="0"/>
      </c:catAx>
      <c:valAx>
        <c:axId val="1033163920"/>
        <c:scaling>
          <c:orientation val="minMax"/>
          <c:max val="6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773681497073079E-4"/>
          <c:y val="0.79833399037911057"/>
          <c:w val="0.99839626780549873"/>
          <c:h val="0.20047752975910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1704784371744"/>
          <c:y val="5.4697607300715823E-2"/>
          <c:w val="0.81379945168422452"/>
          <c:h val="0.64927743339705735"/>
        </c:manualLayout>
      </c:layout>
      <c:lineChart>
        <c:grouping val="standard"/>
        <c:varyColors val="0"/>
        <c:ser>
          <c:idx val="0"/>
          <c:order val="0"/>
          <c:tx>
            <c:strRef>
              <c:f>Indexek!$B$97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AD-4151-AE5B-42BDA9779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Indexek!$A$98:$A$139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Indexek!$B$98:$B$139</c:f>
              <c:numCache>
                <c:formatCode>General\ "pont"</c:formatCode>
                <c:ptCount val="42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-1</c:v>
                </c:pt>
                <c:pt idx="12">
                  <c:v>7</c:v>
                </c:pt>
                <c:pt idx="13">
                  <c:v>22</c:v>
                </c:pt>
                <c:pt idx="14">
                  <c:v>15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-18</c:v>
                </c:pt>
                <c:pt idx="22">
                  <c:v>-13</c:v>
                </c:pt>
                <c:pt idx="23">
                  <c:v>-13</c:v>
                </c:pt>
                <c:pt idx="24">
                  <c:v>-15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-7</c:v>
                </c:pt>
                <c:pt idx="30">
                  <c:v>-2</c:v>
                </c:pt>
                <c:pt idx="31">
                  <c:v>-14</c:v>
                </c:pt>
                <c:pt idx="32">
                  <c:v>-3</c:v>
                </c:pt>
                <c:pt idx="33">
                  <c:v>-9</c:v>
                </c:pt>
                <c:pt idx="34">
                  <c:v>-11</c:v>
                </c:pt>
                <c:pt idx="35">
                  <c:v>-9</c:v>
                </c:pt>
                <c:pt idx="36">
                  <c:v>-6</c:v>
                </c:pt>
                <c:pt idx="37">
                  <c:v>11</c:v>
                </c:pt>
                <c:pt idx="38">
                  <c:v>7</c:v>
                </c:pt>
                <c:pt idx="39">
                  <c:v>-4</c:v>
                </c:pt>
                <c:pt idx="40">
                  <c:v>-3</c:v>
                </c:pt>
                <c:pt idx="41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AD-4151-AE5B-42BDA977989E}"/>
            </c:ext>
          </c:extLst>
        </c:ser>
        <c:ser>
          <c:idx val="1"/>
          <c:order val="1"/>
          <c:tx>
            <c:strRef>
              <c:f>Indexek!$C$97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1.3888887369980678E-3"/>
                  <c:y val="1.2691509380224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AD-4151-AE5B-42BDA9779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Indexek!$A$98:$A$139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Indexek!$C$98:$C$139</c:f>
              <c:numCache>
                <c:formatCode>General\ "pont"</c:formatCode>
                <c:ptCount val="42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14</c:v>
                </c:pt>
                <c:pt idx="12">
                  <c:v>18</c:v>
                </c:pt>
                <c:pt idx="13">
                  <c:v>33</c:v>
                </c:pt>
                <c:pt idx="14">
                  <c:v>29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15</c:v>
                </c:pt>
                <c:pt idx="19">
                  <c:v>0</c:v>
                </c:pt>
                <c:pt idx="20">
                  <c:v>-9</c:v>
                </c:pt>
                <c:pt idx="21">
                  <c:v>-17</c:v>
                </c:pt>
                <c:pt idx="22">
                  <c:v>-12</c:v>
                </c:pt>
                <c:pt idx="23">
                  <c:v>-9</c:v>
                </c:pt>
                <c:pt idx="24">
                  <c:v>-5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10</c:v>
                </c:pt>
                <c:pt idx="29">
                  <c:v>5</c:v>
                </c:pt>
                <c:pt idx="30">
                  <c:v>6</c:v>
                </c:pt>
                <c:pt idx="31">
                  <c:v>0</c:v>
                </c:pt>
                <c:pt idx="32">
                  <c:v>-7</c:v>
                </c:pt>
                <c:pt idx="33">
                  <c:v>-1</c:v>
                </c:pt>
                <c:pt idx="34">
                  <c:v>-3</c:v>
                </c:pt>
                <c:pt idx="35">
                  <c:v>-5</c:v>
                </c:pt>
                <c:pt idx="36">
                  <c:v>1</c:v>
                </c:pt>
                <c:pt idx="37">
                  <c:v>15</c:v>
                </c:pt>
                <c:pt idx="38">
                  <c:v>22</c:v>
                </c:pt>
                <c:pt idx="39">
                  <c:v>8</c:v>
                </c:pt>
                <c:pt idx="40">
                  <c:v>13</c:v>
                </c:pt>
                <c:pt idx="4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AD-4151-AE5B-42BDA977989E}"/>
            </c:ext>
          </c:extLst>
        </c:ser>
        <c:ser>
          <c:idx val="2"/>
          <c:order val="2"/>
          <c:tx>
            <c:strRef>
              <c:f>Indexek!$D$97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-2.777777473996441E-3"/>
                  <c:y val="-1.776811313231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AD-4151-AE5B-42BDA9779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Indexek!$A$98:$A$139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Indexek!$D$98:$D$139</c:f>
              <c:numCache>
                <c:formatCode>General\ "pont"</c:formatCode>
                <c:ptCount val="42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  <c:pt idx="7">
                  <c:v>28</c:v>
                </c:pt>
                <c:pt idx="8">
                  <c:v>29</c:v>
                </c:pt>
                <c:pt idx="9">
                  <c:v>23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34</c:v>
                </c:pt>
                <c:pt idx="14">
                  <c:v>41</c:v>
                </c:pt>
                <c:pt idx="15">
                  <c:v>25</c:v>
                </c:pt>
                <c:pt idx="16">
                  <c:v>20</c:v>
                </c:pt>
                <c:pt idx="17">
                  <c:v>12</c:v>
                </c:pt>
                <c:pt idx="18">
                  <c:v>23</c:v>
                </c:pt>
                <c:pt idx="19">
                  <c:v>-4</c:v>
                </c:pt>
                <c:pt idx="20">
                  <c:v>-15</c:v>
                </c:pt>
                <c:pt idx="21">
                  <c:v>-8</c:v>
                </c:pt>
                <c:pt idx="22">
                  <c:v>-12</c:v>
                </c:pt>
                <c:pt idx="23">
                  <c:v>1</c:v>
                </c:pt>
                <c:pt idx="24">
                  <c:v>7</c:v>
                </c:pt>
                <c:pt idx="25">
                  <c:v>22</c:v>
                </c:pt>
                <c:pt idx="26">
                  <c:v>39</c:v>
                </c:pt>
                <c:pt idx="27">
                  <c:v>21</c:v>
                </c:pt>
                <c:pt idx="28">
                  <c:v>14</c:v>
                </c:pt>
                <c:pt idx="29">
                  <c:v>5</c:v>
                </c:pt>
                <c:pt idx="30">
                  <c:v>6</c:v>
                </c:pt>
                <c:pt idx="31">
                  <c:v>-4</c:v>
                </c:pt>
                <c:pt idx="32">
                  <c:v>3</c:v>
                </c:pt>
                <c:pt idx="33">
                  <c:v>-1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20</c:v>
                </c:pt>
                <c:pt idx="38">
                  <c:v>24</c:v>
                </c:pt>
                <c:pt idx="39">
                  <c:v>5</c:v>
                </c:pt>
                <c:pt idx="40">
                  <c:v>22</c:v>
                </c:pt>
                <c:pt idx="4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AD-4151-AE5B-42BDA977989E}"/>
            </c:ext>
          </c:extLst>
        </c:ser>
        <c:ser>
          <c:idx val="3"/>
          <c:order val="3"/>
          <c:tx>
            <c:strRef>
              <c:f>Indexek!$E$97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AD-4151-AE5B-42BDA9779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Indexek!$A$98:$A$139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Indexek!$E$98:$E$139</c:f>
              <c:numCache>
                <c:formatCode>General\ "pont"</c:formatCode>
                <c:ptCount val="42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AD-4151-AE5B-42BDA977989E}"/>
            </c:ext>
          </c:extLst>
        </c:ser>
        <c:ser>
          <c:idx val="4"/>
          <c:order val="4"/>
          <c:tx>
            <c:strRef>
              <c:f>Indexek!$F$97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AD-4151-AE5B-42BDA9779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Indexek!$A$98:$A$139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Indexek!$F$98:$F$139</c:f>
              <c:numCache>
                <c:formatCode>General\ "pont"</c:formatCode>
                <c:ptCount val="42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AD-4151-AE5B-42BDA97798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23447069113E-2"/>
          <c:y val="3.8878838174909489E-2"/>
          <c:w val="0.85216535433070861"/>
          <c:h val="0.6622804363660873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969-41B5-A37B-686A8FF6E2BB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969-41B5-A37B-686A8FF6E2BB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69-41B5-A37B-686A8FF6E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verzió'!$B$56:$B$97</c:f>
              <c:numCache>
                <c:formatCode>0%</c:formatCode>
                <c:ptCount val="42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  <c:pt idx="7">
                  <c:v>0.83</c:v>
                </c:pt>
                <c:pt idx="8">
                  <c:v>0.87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0.9</c:v>
                </c:pt>
                <c:pt idx="13">
                  <c:v>0.87</c:v>
                </c:pt>
                <c:pt idx="14">
                  <c:v>0.88</c:v>
                </c:pt>
                <c:pt idx="15">
                  <c:v>0.86</c:v>
                </c:pt>
                <c:pt idx="16">
                  <c:v>0.91</c:v>
                </c:pt>
                <c:pt idx="17">
                  <c:v>0.87</c:v>
                </c:pt>
                <c:pt idx="18">
                  <c:v>0.89</c:v>
                </c:pt>
                <c:pt idx="19">
                  <c:v>0.89</c:v>
                </c:pt>
                <c:pt idx="20">
                  <c:v>0.84</c:v>
                </c:pt>
                <c:pt idx="21">
                  <c:v>0.85</c:v>
                </c:pt>
                <c:pt idx="22">
                  <c:v>0.89</c:v>
                </c:pt>
                <c:pt idx="23">
                  <c:v>0.89</c:v>
                </c:pt>
                <c:pt idx="24">
                  <c:v>0.84</c:v>
                </c:pt>
                <c:pt idx="25">
                  <c:v>0.81</c:v>
                </c:pt>
                <c:pt idx="26">
                  <c:v>0.82</c:v>
                </c:pt>
                <c:pt idx="27">
                  <c:v>0.84</c:v>
                </c:pt>
                <c:pt idx="28">
                  <c:v>0.84</c:v>
                </c:pt>
                <c:pt idx="29">
                  <c:v>0.86</c:v>
                </c:pt>
                <c:pt idx="30">
                  <c:v>0.88</c:v>
                </c:pt>
                <c:pt idx="31">
                  <c:v>0.79</c:v>
                </c:pt>
                <c:pt idx="32">
                  <c:v>0.82</c:v>
                </c:pt>
                <c:pt idx="33">
                  <c:v>0.84</c:v>
                </c:pt>
                <c:pt idx="34">
                  <c:v>0.82</c:v>
                </c:pt>
                <c:pt idx="35">
                  <c:v>0.85</c:v>
                </c:pt>
                <c:pt idx="36">
                  <c:v>0.84</c:v>
                </c:pt>
                <c:pt idx="37">
                  <c:v>0.84</c:v>
                </c:pt>
                <c:pt idx="38">
                  <c:v>0.8</c:v>
                </c:pt>
                <c:pt idx="39">
                  <c:v>0.82</c:v>
                </c:pt>
                <c:pt idx="40">
                  <c:v>0.82</c:v>
                </c:pt>
                <c:pt idx="4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69-41B5-A37B-686A8FF6E2BB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969-41B5-A37B-686A8FF6E2BB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69-41B5-A37B-686A8FF6E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verzió'!$C$56:$C$97</c:f>
              <c:numCache>
                <c:formatCode>0%</c:formatCode>
                <c:ptCount val="42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  <c:pt idx="10">
                  <c:v>0.98</c:v>
                </c:pt>
                <c:pt idx="11">
                  <c:v>0.96</c:v>
                </c:pt>
                <c:pt idx="12">
                  <c:v>0.97</c:v>
                </c:pt>
                <c:pt idx="13">
                  <c:v>0.95</c:v>
                </c:pt>
                <c:pt idx="14">
                  <c:v>0.96</c:v>
                </c:pt>
                <c:pt idx="15">
                  <c:v>0.97</c:v>
                </c:pt>
                <c:pt idx="16">
                  <c:v>0.96</c:v>
                </c:pt>
                <c:pt idx="17">
                  <c:v>0.99</c:v>
                </c:pt>
                <c:pt idx="18">
                  <c:v>0.98</c:v>
                </c:pt>
                <c:pt idx="19">
                  <c:v>0.97</c:v>
                </c:pt>
                <c:pt idx="20">
                  <c:v>0.94</c:v>
                </c:pt>
                <c:pt idx="21">
                  <c:v>0.91</c:v>
                </c:pt>
                <c:pt idx="22">
                  <c:v>0.96</c:v>
                </c:pt>
                <c:pt idx="23">
                  <c:v>0.88</c:v>
                </c:pt>
                <c:pt idx="24">
                  <c:v>0.94</c:v>
                </c:pt>
                <c:pt idx="25">
                  <c:v>0.89</c:v>
                </c:pt>
                <c:pt idx="26">
                  <c:v>0.89</c:v>
                </c:pt>
                <c:pt idx="27">
                  <c:v>0.86</c:v>
                </c:pt>
                <c:pt idx="28">
                  <c:v>0.9</c:v>
                </c:pt>
                <c:pt idx="29">
                  <c:v>0.87</c:v>
                </c:pt>
                <c:pt idx="30">
                  <c:v>0.9</c:v>
                </c:pt>
                <c:pt idx="31">
                  <c:v>0.89</c:v>
                </c:pt>
                <c:pt idx="32">
                  <c:v>0.89</c:v>
                </c:pt>
                <c:pt idx="33">
                  <c:v>0.88</c:v>
                </c:pt>
                <c:pt idx="34">
                  <c:v>0.88</c:v>
                </c:pt>
                <c:pt idx="35">
                  <c:v>0.89</c:v>
                </c:pt>
                <c:pt idx="36">
                  <c:v>0.87</c:v>
                </c:pt>
                <c:pt idx="37">
                  <c:v>0.9</c:v>
                </c:pt>
                <c:pt idx="38">
                  <c:v>0.88</c:v>
                </c:pt>
                <c:pt idx="39">
                  <c:v>0.86</c:v>
                </c:pt>
                <c:pt idx="40">
                  <c:v>0.91</c:v>
                </c:pt>
                <c:pt idx="41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69-41B5-A37B-686A8FF6E2BB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-1.702281171659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69-41B5-A37B-686A8FF6E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verzió'!$A$56:$A$97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verzió'!$D$56:$D$97</c:f>
              <c:numCache>
                <c:formatCode>0%</c:formatCode>
                <c:ptCount val="42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  <c:pt idx="7">
                  <c:v>1</c:v>
                </c:pt>
                <c:pt idx="8">
                  <c:v>1.01</c:v>
                </c:pt>
                <c:pt idx="9">
                  <c:v>0.98</c:v>
                </c:pt>
                <c:pt idx="10">
                  <c:v>1.01</c:v>
                </c:pt>
                <c:pt idx="11">
                  <c:v>1.01</c:v>
                </c:pt>
                <c:pt idx="12">
                  <c:v>1.04</c:v>
                </c:pt>
                <c:pt idx="13">
                  <c:v>0.98</c:v>
                </c:pt>
                <c:pt idx="14">
                  <c:v>1.03</c:v>
                </c:pt>
                <c:pt idx="15">
                  <c:v>1.03</c:v>
                </c:pt>
                <c:pt idx="16">
                  <c:v>1.03</c:v>
                </c:pt>
                <c:pt idx="17">
                  <c:v>1.01</c:v>
                </c:pt>
                <c:pt idx="18">
                  <c:v>1</c:v>
                </c:pt>
                <c:pt idx="19">
                  <c:v>1.01</c:v>
                </c:pt>
                <c:pt idx="20">
                  <c:v>0.95</c:v>
                </c:pt>
                <c:pt idx="21">
                  <c:v>0.98</c:v>
                </c:pt>
                <c:pt idx="22">
                  <c:v>0.95</c:v>
                </c:pt>
                <c:pt idx="23">
                  <c:v>0.91</c:v>
                </c:pt>
                <c:pt idx="24">
                  <c:v>0.98</c:v>
                </c:pt>
                <c:pt idx="25">
                  <c:v>0.92</c:v>
                </c:pt>
                <c:pt idx="26">
                  <c:v>0.96</c:v>
                </c:pt>
                <c:pt idx="27">
                  <c:v>0.92</c:v>
                </c:pt>
                <c:pt idx="28">
                  <c:v>0.91</c:v>
                </c:pt>
                <c:pt idx="29">
                  <c:v>0.9</c:v>
                </c:pt>
                <c:pt idx="30">
                  <c:v>0.92</c:v>
                </c:pt>
                <c:pt idx="31">
                  <c:v>0.9</c:v>
                </c:pt>
                <c:pt idx="32">
                  <c:v>0.93</c:v>
                </c:pt>
                <c:pt idx="33">
                  <c:v>0.91</c:v>
                </c:pt>
                <c:pt idx="34">
                  <c:v>0.95</c:v>
                </c:pt>
                <c:pt idx="35">
                  <c:v>0.9</c:v>
                </c:pt>
                <c:pt idx="36">
                  <c:v>0.92</c:v>
                </c:pt>
                <c:pt idx="37">
                  <c:v>0.88</c:v>
                </c:pt>
                <c:pt idx="38">
                  <c:v>0.85</c:v>
                </c:pt>
                <c:pt idx="39">
                  <c:v>0.85</c:v>
                </c:pt>
                <c:pt idx="40">
                  <c:v>0.9</c:v>
                </c:pt>
                <c:pt idx="41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69-41B5-A37B-686A8FF6E2BB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69-41B5-A37B-686A8FF6E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verzió'!$E$56:$E$97</c:f>
              <c:numCache>
                <c:formatCode>0%</c:formatCode>
                <c:ptCount val="42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  <c:pt idx="7">
                  <c:v>1.02</c:v>
                </c:pt>
                <c:pt idx="8">
                  <c:v>1.06</c:v>
                </c:pt>
                <c:pt idx="9">
                  <c:v>1.06</c:v>
                </c:pt>
                <c:pt idx="10">
                  <c:v>1.07</c:v>
                </c:pt>
                <c:pt idx="11">
                  <c:v>1.1100000000000001</c:v>
                </c:pt>
                <c:pt idx="12">
                  <c:v>1.07</c:v>
                </c:pt>
                <c:pt idx="13">
                  <c:v>1.02</c:v>
                </c:pt>
                <c:pt idx="14">
                  <c:v>0.96</c:v>
                </c:pt>
                <c:pt idx="15">
                  <c:v>1.05</c:v>
                </c:pt>
                <c:pt idx="16">
                  <c:v>1.04</c:v>
                </c:pt>
                <c:pt idx="17">
                  <c:v>1.1000000000000001</c:v>
                </c:pt>
                <c:pt idx="18">
                  <c:v>1.04</c:v>
                </c:pt>
                <c:pt idx="19">
                  <c:v>1.02</c:v>
                </c:pt>
                <c:pt idx="20">
                  <c:v>1.06</c:v>
                </c:pt>
                <c:pt idx="21">
                  <c:v>0.99</c:v>
                </c:pt>
                <c:pt idx="22">
                  <c:v>1.01</c:v>
                </c:pt>
                <c:pt idx="23">
                  <c:v>0.97</c:v>
                </c:pt>
                <c:pt idx="24">
                  <c:v>0.99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0.95</c:v>
                </c:pt>
                <c:pt idx="30">
                  <c:v>0.94</c:v>
                </c:pt>
                <c:pt idx="31">
                  <c:v>0.95</c:v>
                </c:pt>
                <c:pt idx="32">
                  <c:v>0.98</c:v>
                </c:pt>
                <c:pt idx="33">
                  <c:v>0.89</c:v>
                </c:pt>
                <c:pt idx="34">
                  <c:v>0.97</c:v>
                </c:pt>
                <c:pt idx="35">
                  <c:v>0.97</c:v>
                </c:pt>
                <c:pt idx="36">
                  <c:v>0.94</c:v>
                </c:pt>
                <c:pt idx="37">
                  <c:v>0.98</c:v>
                </c:pt>
                <c:pt idx="38">
                  <c:v>0.97</c:v>
                </c:pt>
                <c:pt idx="39">
                  <c:v>0.94</c:v>
                </c:pt>
                <c:pt idx="40">
                  <c:v>0.99</c:v>
                </c:pt>
                <c:pt idx="41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69-41B5-A37B-686A8FF6E2BB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969-41B5-A37B-686A8FF6E2BB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69-41B5-A37B-686A8FF6E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verzió'!$A$56:$A$97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verzió'!$F$56:$F$97</c:f>
              <c:numCache>
                <c:formatCode>0%</c:formatCode>
                <c:ptCount val="42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969-41B5-A37B-686A8FF6E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84678477690289"/>
          <c:y val="0.93007224259172594"/>
          <c:w val="0.79775076552930879"/>
          <c:h val="6.7495927163045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8343116732044E-2"/>
          <c:y val="3.9658862024404613E-2"/>
          <c:w val="0.87255161854768148"/>
          <c:h val="0.5724631058612681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verzió'!$L$99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4A-4F78-ACB3-00EF48622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verzió'!$K$100:$K$141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verzió'!$L$100:$L$141</c:f>
              <c:numCache>
                <c:formatCode>0%</c:formatCode>
                <c:ptCount val="42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4A-4F78-ACB3-00EF48622DB7}"/>
            </c:ext>
          </c:extLst>
        </c:ser>
        <c:ser>
          <c:idx val="1"/>
          <c:order val="1"/>
          <c:tx>
            <c:strRef>
              <c:f>'Új verzió'!$M$99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4A-4F78-ACB3-00EF48622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verzió'!$K$100:$K$141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verzió'!$M$100:$M$141</c:f>
              <c:numCache>
                <c:formatCode>0%</c:formatCode>
                <c:ptCount val="42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4A-4F78-ACB3-00EF48622DB7}"/>
            </c:ext>
          </c:extLst>
        </c:ser>
        <c:ser>
          <c:idx val="2"/>
          <c:order val="2"/>
          <c:tx>
            <c:strRef>
              <c:f>'Új verzió'!$N$99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4A-4F78-ACB3-00EF48622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verzió'!$K$100:$K$141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verzió'!$N$100:$N$141</c:f>
              <c:numCache>
                <c:formatCode>0%</c:formatCode>
                <c:ptCount val="42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4A-4F78-ACB3-00EF48622DB7}"/>
            </c:ext>
          </c:extLst>
        </c:ser>
        <c:ser>
          <c:idx val="3"/>
          <c:order val="3"/>
          <c:tx>
            <c:strRef>
              <c:f>'Új verzió'!$O$99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-1.88507489302889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4A-4F78-ACB3-00EF48622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verzió'!$K$100:$K$141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verzió'!$O$100:$O$141</c:f>
              <c:numCache>
                <c:formatCode>0%</c:formatCode>
                <c:ptCount val="42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4A-4F78-ACB3-00EF48622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55522747156605"/>
          <c:y val="0.85455194696005699"/>
          <c:w val="0.79011176727909016"/>
          <c:h val="0.12929026824255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343226922575"/>
          <c:y val="4.9586681997172907E-2"/>
          <c:w val="0.77565901137357829"/>
          <c:h val="0.6701683798289291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verzió'!$B$131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A4-4AF5-8DE4-A702FA922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verzió'!$A$132:$A$173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verzió'!$B$132:$B$173</c:f>
              <c:numCache>
                <c:formatCode>General\ "pont"</c:formatCode>
                <c:ptCount val="42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-7</c:v>
                </c:pt>
                <c:pt idx="12">
                  <c:v>1</c:v>
                </c:pt>
                <c:pt idx="13">
                  <c:v>26</c:v>
                </c:pt>
                <c:pt idx="14">
                  <c:v>17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-24</c:v>
                </c:pt>
                <c:pt idx="22">
                  <c:v>-19</c:v>
                </c:pt>
                <c:pt idx="23">
                  <c:v>-23</c:v>
                </c:pt>
                <c:pt idx="24">
                  <c:v>-23</c:v>
                </c:pt>
                <c:pt idx="25">
                  <c:v>1</c:v>
                </c:pt>
                <c:pt idx="26">
                  <c:v>5</c:v>
                </c:pt>
                <c:pt idx="27">
                  <c:v>8</c:v>
                </c:pt>
                <c:pt idx="28">
                  <c:v>6</c:v>
                </c:pt>
                <c:pt idx="29">
                  <c:v>-9</c:v>
                </c:pt>
                <c:pt idx="30">
                  <c:v>0</c:v>
                </c:pt>
                <c:pt idx="31">
                  <c:v>-17</c:v>
                </c:pt>
                <c:pt idx="32">
                  <c:v>-4</c:v>
                </c:pt>
                <c:pt idx="33">
                  <c:v>-12</c:v>
                </c:pt>
                <c:pt idx="34">
                  <c:v>-20</c:v>
                </c:pt>
                <c:pt idx="35">
                  <c:v>-17</c:v>
                </c:pt>
                <c:pt idx="36">
                  <c:v>-10</c:v>
                </c:pt>
                <c:pt idx="37">
                  <c:v>9</c:v>
                </c:pt>
                <c:pt idx="38">
                  <c:v>16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A4-4AF5-8DE4-A702FA922697}"/>
            </c:ext>
          </c:extLst>
        </c:ser>
        <c:ser>
          <c:idx val="1"/>
          <c:order val="1"/>
          <c:tx>
            <c:strRef>
              <c:f>'Új verzió'!$C$131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0"/>
                  <c:y val="-1.0051818310613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A4-4AF5-8DE4-A702FA922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verzió'!$A$132:$A$173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verzió'!$C$132:$C$173</c:f>
              <c:numCache>
                <c:formatCode>General\ "pont"</c:formatCode>
                <c:ptCount val="42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-1</c:v>
                </c:pt>
                <c:pt idx="12">
                  <c:v>5</c:v>
                </c:pt>
                <c:pt idx="13">
                  <c:v>26</c:v>
                </c:pt>
                <c:pt idx="14">
                  <c:v>25</c:v>
                </c:pt>
                <c:pt idx="15">
                  <c:v>12</c:v>
                </c:pt>
                <c:pt idx="16">
                  <c:v>6</c:v>
                </c:pt>
                <c:pt idx="17">
                  <c:v>6</c:v>
                </c:pt>
                <c:pt idx="18">
                  <c:v>13</c:v>
                </c:pt>
                <c:pt idx="19">
                  <c:v>0</c:v>
                </c:pt>
                <c:pt idx="20">
                  <c:v>-27</c:v>
                </c:pt>
                <c:pt idx="21">
                  <c:v>-31</c:v>
                </c:pt>
                <c:pt idx="22">
                  <c:v>-26</c:v>
                </c:pt>
                <c:pt idx="23">
                  <c:v>-27</c:v>
                </c:pt>
                <c:pt idx="24">
                  <c:v>-19</c:v>
                </c:pt>
                <c:pt idx="25">
                  <c:v>-3</c:v>
                </c:pt>
                <c:pt idx="26">
                  <c:v>14</c:v>
                </c:pt>
                <c:pt idx="27">
                  <c:v>10</c:v>
                </c:pt>
                <c:pt idx="28">
                  <c:v>11</c:v>
                </c:pt>
                <c:pt idx="29">
                  <c:v>4</c:v>
                </c:pt>
                <c:pt idx="30">
                  <c:v>11</c:v>
                </c:pt>
                <c:pt idx="31">
                  <c:v>-6</c:v>
                </c:pt>
                <c:pt idx="32">
                  <c:v>-12</c:v>
                </c:pt>
                <c:pt idx="33">
                  <c:v>-7</c:v>
                </c:pt>
                <c:pt idx="34">
                  <c:v>-8</c:v>
                </c:pt>
                <c:pt idx="35">
                  <c:v>-20</c:v>
                </c:pt>
                <c:pt idx="36">
                  <c:v>-19</c:v>
                </c:pt>
                <c:pt idx="37">
                  <c:v>16</c:v>
                </c:pt>
                <c:pt idx="38">
                  <c:v>36</c:v>
                </c:pt>
                <c:pt idx="39">
                  <c:v>12</c:v>
                </c:pt>
                <c:pt idx="40">
                  <c:v>16</c:v>
                </c:pt>
                <c:pt idx="4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A4-4AF5-8DE4-A702FA922697}"/>
            </c:ext>
          </c:extLst>
        </c:ser>
        <c:ser>
          <c:idx val="2"/>
          <c:order val="2"/>
          <c:tx>
            <c:strRef>
              <c:f>'Új verzió'!$D$131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'Új verzió'!$A$132:$A$173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verzió'!$D$132:$D$173</c:f>
              <c:numCache>
                <c:formatCode>General\ "pont"</c:formatCode>
                <c:ptCount val="42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  <c:pt idx="7">
                  <c:v>23</c:v>
                </c:pt>
                <c:pt idx="8">
                  <c:v>23</c:v>
                </c:pt>
                <c:pt idx="9">
                  <c:v>20</c:v>
                </c:pt>
                <c:pt idx="10">
                  <c:v>14</c:v>
                </c:pt>
                <c:pt idx="11">
                  <c:v>-6</c:v>
                </c:pt>
                <c:pt idx="12">
                  <c:v>-7</c:v>
                </c:pt>
                <c:pt idx="13">
                  <c:v>24</c:v>
                </c:pt>
                <c:pt idx="14">
                  <c:v>40</c:v>
                </c:pt>
                <c:pt idx="15">
                  <c:v>21</c:v>
                </c:pt>
                <c:pt idx="16">
                  <c:v>18</c:v>
                </c:pt>
                <c:pt idx="17">
                  <c:v>6</c:v>
                </c:pt>
                <c:pt idx="18">
                  <c:v>23</c:v>
                </c:pt>
                <c:pt idx="19">
                  <c:v>-27</c:v>
                </c:pt>
                <c:pt idx="20">
                  <c:v>-28</c:v>
                </c:pt>
                <c:pt idx="21">
                  <c:v>-32</c:v>
                </c:pt>
                <c:pt idx="22">
                  <c:v>-27</c:v>
                </c:pt>
                <c:pt idx="23">
                  <c:v>-24</c:v>
                </c:pt>
                <c:pt idx="24">
                  <c:v>-7</c:v>
                </c:pt>
                <c:pt idx="25">
                  <c:v>15</c:v>
                </c:pt>
                <c:pt idx="26">
                  <c:v>24</c:v>
                </c:pt>
                <c:pt idx="27">
                  <c:v>10</c:v>
                </c:pt>
                <c:pt idx="28">
                  <c:v>8</c:v>
                </c:pt>
                <c:pt idx="29">
                  <c:v>-3</c:v>
                </c:pt>
                <c:pt idx="30">
                  <c:v>0</c:v>
                </c:pt>
                <c:pt idx="31">
                  <c:v>-9</c:v>
                </c:pt>
                <c:pt idx="32">
                  <c:v>-7</c:v>
                </c:pt>
                <c:pt idx="33">
                  <c:v>-10</c:v>
                </c:pt>
                <c:pt idx="34">
                  <c:v>-24</c:v>
                </c:pt>
                <c:pt idx="35">
                  <c:v>-15</c:v>
                </c:pt>
                <c:pt idx="36">
                  <c:v>-18</c:v>
                </c:pt>
                <c:pt idx="37">
                  <c:v>16</c:v>
                </c:pt>
                <c:pt idx="38">
                  <c:v>27</c:v>
                </c:pt>
                <c:pt idx="39">
                  <c:v>3</c:v>
                </c:pt>
                <c:pt idx="40">
                  <c:v>21</c:v>
                </c:pt>
                <c:pt idx="4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A4-4AF5-8DE4-A702FA922697}"/>
            </c:ext>
          </c:extLst>
        </c:ser>
        <c:ser>
          <c:idx val="3"/>
          <c:order val="3"/>
          <c:tx>
            <c:strRef>
              <c:f>'Új verzió'!$E$131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A4-4AF5-8DE4-A702FA922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verzió'!$A$132:$A$173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verzió'!$E$132:$E$173</c:f>
              <c:numCache>
                <c:formatCode>General\ "pont"</c:formatCode>
                <c:ptCount val="42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A4-4AF5-8DE4-A702FA922697}"/>
            </c:ext>
          </c:extLst>
        </c:ser>
        <c:ser>
          <c:idx val="4"/>
          <c:order val="4"/>
          <c:tx>
            <c:strRef>
              <c:f>'Új verzió'!$F$131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1"/>
              <c:layout>
                <c:manualLayout>
                  <c:x val="2.7777777777778798E-3"/>
                  <c:y val="2.010363662122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A4-4AF5-8DE4-A702FA922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verzió'!$A$132:$A$173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verzió'!$F$132:$F$173</c:f>
              <c:numCache>
                <c:formatCode>General\ "pont"</c:formatCode>
                <c:ptCount val="42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A4-4AF5-8DE4-A702FA922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29122922134733"/>
          <c:y val="0.93025245102113019"/>
          <c:w val="0.79775076552930879"/>
          <c:h val="6.9747548978869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13810978368E-2"/>
          <c:y val="3.8723607228142221E-2"/>
          <c:w val="0.85910981418309118"/>
          <c:h val="0.6636288441392020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verzió'!$B$186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333-4F33-A5CB-7395838D23A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333-4F33-A5CB-7395838D23A4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33-4F33-A5CB-7395838D2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verzió'!$A$187:$A$228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verzió'!$B$187:$B$228</c:f>
              <c:numCache>
                <c:formatCode>0%</c:formatCode>
                <c:ptCount val="42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  <c:pt idx="7">
                  <c:v>0.84</c:v>
                </c:pt>
                <c:pt idx="8">
                  <c:v>0.89</c:v>
                </c:pt>
                <c:pt idx="9">
                  <c:v>0.92</c:v>
                </c:pt>
                <c:pt idx="10">
                  <c:v>0.91</c:v>
                </c:pt>
                <c:pt idx="11">
                  <c:v>0.9</c:v>
                </c:pt>
                <c:pt idx="12">
                  <c:v>0.96</c:v>
                </c:pt>
                <c:pt idx="13">
                  <c:v>0.91</c:v>
                </c:pt>
                <c:pt idx="14">
                  <c:v>0.92</c:v>
                </c:pt>
                <c:pt idx="15">
                  <c:v>0.88</c:v>
                </c:pt>
                <c:pt idx="16">
                  <c:v>0.92</c:v>
                </c:pt>
                <c:pt idx="17">
                  <c:v>0.89</c:v>
                </c:pt>
                <c:pt idx="18">
                  <c:v>0.92</c:v>
                </c:pt>
                <c:pt idx="19">
                  <c:v>0.9</c:v>
                </c:pt>
                <c:pt idx="20">
                  <c:v>0.87</c:v>
                </c:pt>
                <c:pt idx="21">
                  <c:v>0.9</c:v>
                </c:pt>
                <c:pt idx="22">
                  <c:v>0.94</c:v>
                </c:pt>
                <c:pt idx="23">
                  <c:v>0.94</c:v>
                </c:pt>
                <c:pt idx="24">
                  <c:v>0.91</c:v>
                </c:pt>
                <c:pt idx="25">
                  <c:v>0.86</c:v>
                </c:pt>
                <c:pt idx="26">
                  <c:v>0.84</c:v>
                </c:pt>
                <c:pt idx="27">
                  <c:v>0.83</c:v>
                </c:pt>
                <c:pt idx="28">
                  <c:v>0.87</c:v>
                </c:pt>
                <c:pt idx="29">
                  <c:v>0.82</c:v>
                </c:pt>
                <c:pt idx="30">
                  <c:v>0.85</c:v>
                </c:pt>
                <c:pt idx="31">
                  <c:v>0.8</c:v>
                </c:pt>
                <c:pt idx="32">
                  <c:v>0.87</c:v>
                </c:pt>
                <c:pt idx="33">
                  <c:v>0.8</c:v>
                </c:pt>
                <c:pt idx="34">
                  <c:v>0.83</c:v>
                </c:pt>
                <c:pt idx="35">
                  <c:v>0.87</c:v>
                </c:pt>
                <c:pt idx="36">
                  <c:v>0.84</c:v>
                </c:pt>
                <c:pt idx="37">
                  <c:v>0.85</c:v>
                </c:pt>
                <c:pt idx="38">
                  <c:v>0.81</c:v>
                </c:pt>
                <c:pt idx="39">
                  <c:v>0.77</c:v>
                </c:pt>
                <c:pt idx="40">
                  <c:v>0.79</c:v>
                </c:pt>
                <c:pt idx="41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33-4F33-A5CB-7395838D23A4}"/>
            </c:ext>
          </c:extLst>
        </c:ser>
        <c:ser>
          <c:idx val="1"/>
          <c:order val="1"/>
          <c:tx>
            <c:strRef>
              <c:f>'Új verzió'!$C$186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333-4F33-A5CB-7395838D23A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333-4F33-A5CB-7395838D23A4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33-4F33-A5CB-7395838D2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verzió'!$A$187:$A$228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verzió'!$C$187:$C$228</c:f>
              <c:numCache>
                <c:formatCode>0%</c:formatCode>
                <c:ptCount val="42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1.02</c:v>
                </c:pt>
                <c:pt idx="12">
                  <c:v>1.04</c:v>
                </c:pt>
                <c:pt idx="13">
                  <c:v>1.03</c:v>
                </c:pt>
                <c:pt idx="14">
                  <c:v>1.01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1.01</c:v>
                </c:pt>
                <c:pt idx="19">
                  <c:v>1.07</c:v>
                </c:pt>
                <c:pt idx="20">
                  <c:v>1.04</c:v>
                </c:pt>
                <c:pt idx="21">
                  <c:v>1.02</c:v>
                </c:pt>
                <c:pt idx="22">
                  <c:v>1.03</c:v>
                </c:pt>
                <c:pt idx="23">
                  <c:v>1</c:v>
                </c:pt>
                <c:pt idx="24">
                  <c:v>1.06</c:v>
                </c:pt>
                <c:pt idx="25">
                  <c:v>0.98</c:v>
                </c:pt>
                <c:pt idx="26">
                  <c:v>0.93</c:v>
                </c:pt>
                <c:pt idx="27">
                  <c:v>0.92</c:v>
                </c:pt>
                <c:pt idx="28">
                  <c:v>1</c:v>
                </c:pt>
                <c:pt idx="29">
                  <c:v>0.92</c:v>
                </c:pt>
                <c:pt idx="30">
                  <c:v>0.95</c:v>
                </c:pt>
                <c:pt idx="31">
                  <c:v>0.94</c:v>
                </c:pt>
                <c:pt idx="32">
                  <c:v>0.95</c:v>
                </c:pt>
                <c:pt idx="33">
                  <c:v>0.92</c:v>
                </c:pt>
                <c:pt idx="34">
                  <c:v>0.9</c:v>
                </c:pt>
                <c:pt idx="35">
                  <c:v>0.93</c:v>
                </c:pt>
                <c:pt idx="36">
                  <c:v>0.95</c:v>
                </c:pt>
                <c:pt idx="37">
                  <c:v>0.92</c:v>
                </c:pt>
                <c:pt idx="38">
                  <c:v>0.91</c:v>
                </c:pt>
                <c:pt idx="39">
                  <c:v>0.88</c:v>
                </c:pt>
                <c:pt idx="40">
                  <c:v>0.92</c:v>
                </c:pt>
                <c:pt idx="41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33-4F33-A5CB-7395838D23A4}"/>
            </c:ext>
          </c:extLst>
        </c:ser>
        <c:ser>
          <c:idx val="2"/>
          <c:order val="2"/>
          <c:tx>
            <c:strRef>
              <c:f>'Új verzió'!$D$186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333-4F33-A5CB-7395838D23A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333-4F33-A5CB-7395838D23A4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333-4F33-A5CB-7395838D23A4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333-4F33-A5CB-7395838D23A4}"/>
              </c:ext>
            </c:extLst>
          </c:dPt>
          <c:dLbls>
            <c:delete val="1"/>
          </c:dLbls>
          <c:cat>
            <c:strRef>
              <c:f>'Új verzió'!$A$187:$A$228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verzió'!$D$187:$D$228</c:f>
              <c:numCache>
                <c:formatCode>0%</c:formatCode>
                <c:ptCount val="42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  <c:pt idx="7">
                  <c:v>1.06</c:v>
                </c:pt>
                <c:pt idx="8">
                  <c:v>1.07</c:v>
                </c:pt>
                <c:pt idx="9">
                  <c:v>1.04</c:v>
                </c:pt>
                <c:pt idx="10">
                  <c:v>1.1000000000000001</c:v>
                </c:pt>
                <c:pt idx="11">
                  <c:v>1.0900000000000001</c:v>
                </c:pt>
                <c:pt idx="12">
                  <c:v>1.1299999999999999</c:v>
                </c:pt>
                <c:pt idx="13">
                  <c:v>1.08</c:v>
                </c:pt>
                <c:pt idx="14">
                  <c:v>1.0900000000000001</c:v>
                </c:pt>
                <c:pt idx="15">
                  <c:v>1.1200000000000001</c:v>
                </c:pt>
                <c:pt idx="16">
                  <c:v>1.1399999999999999</c:v>
                </c:pt>
                <c:pt idx="17">
                  <c:v>1.06</c:v>
                </c:pt>
                <c:pt idx="18">
                  <c:v>1.08</c:v>
                </c:pt>
                <c:pt idx="19">
                  <c:v>1.07</c:v>
                </c:pt>
                <c:pt idx="20">
                  <c:v>1.0900000000000001</c:v>
                </c:pt>
                <c:pt idx="21">
                  <c:v>1.07</c:v>
                </c:pt>
                <c:pt idx="22">
                  <c:v>1.0900000000000001</c:v>
                </c:pt>
                <c:pt idx="23">
                  <c:v>1.08</c:v>
                </c:pt>
                <c:pt idx="24">
                  <c:v>1.1299999999999999</c:v>
                </c:pt>
                <c:pt idx="25">
                  <c:v>1</c:v>
                </c:pt>
                <c:pt idx="26">
                  <c:v>1.05</c:v>
                </c:pt>
                <c:pt idx="27">
                  <c:v>1.05</c:v>
                </c:pt>
                <c:pt idx="28">
                  <c:v>0.99</c:v>
                </c:pt>
                <c:pt idx="29">
                  <c:v>0.94</c:v>
                </c:pt>
                <c:pt idx="30">
                  <c:v>0.98</c:v>
                </c:pt>
                <c:pt idx="31">
                  <c:v>1.02</c:v>
                </c:pt>
                <c:pt idx="32">
                  <c:v>0.98</c:v>
                </c:pt>
                <c:pt idx="33">
                  <c:v>0.98</c:v>
                </c:pt>
                <c:pt idx="34">
                  <c:v>1.07</c:v>
                </c:pt>
                <c:pt idx="35">
                  <c:v>0.96</c:v>
                </c:pt>
                <c:pt idx="36">
                  <c:v>0.99</c:v>
                </c:pt>
                <c:pt idx="37">
                  <c:v>0.96</c:v>
                </c:pt>
                <c:pt idx="38">
                  <c:v>0.9</c:v>
                </c:pt>
                <c:pt idx="39">
                  <c:v>0.92</c:v>
                </c:pt>
                <c:pt idx="40">
                  <c:v>0.97</c:v>
                </c:pt>
                <c:pt idx="41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333-4F33-A5CB-7395838D23A4}"/>
            </c:ext>
          </c:extLst>
        </c:ser>
        <c:ser>
          <c:idx val="3"/>
          <c:order val="3"/>
          <c:tx>
            <c:strRef>
              <c:f>'Új verzió'!$E$186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33-4F33-A5CB-7395838D2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verzió'!$A$187:$A$228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verzió'!$E$187:$E$228</c:f>
              <c:numCache>
                <c:formatCode>0%</c:formatCode>
                <c:ptCount val="42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333-4F33-A5CB-7395838D23A4}"/>
            </c:ext>
          </c:extLst>
        </c:ser>
        <c:ser>
          <c:idx val="4"/>
          <c:order val="4"/>
          <c:tx>
            <c:strRef>
              <c:f>'Új verzió'!$F$186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333-4F33-A5CB-7395838D23A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333-4F33-A5CB-7395838D23A4}"/>
              </c:ext>
            </c:extLst>
          </c:dPt>
          <c:dLbls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33-4F33-A5CB-7395838D2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verzió'!$A$187:$A$228</c:f>
              <c:strCache>
                <c:ptCount val="4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</c:strCache>
            </c:strRef>
          </c:cat>
          <c:val>
            <c:numRef>
              <c:f>'Új verzió'!$F$187:$F$228</c:f>
              <c:numCache>
                <c:formatCode>0%</c:formatCode>
                <c:ptCount val="42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333-4F33-A5CB-7395838D23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90243833087945"/>
          <c:y val="0.92550720065973224"/>
          <c:w val="0.79775067828623381"/>
          <c:h val="6.7226437199654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áprilisi -5-ről -2 pontra emelkedett.</a:t>
          </a:r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0BC59536-7FDB-405C-BEA9-59B3A7329E42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és a jövőbeli várakozások is javultak: előbbi indexe az előző havi -20-ról -17 pontra (ami az elmúlt 1 év legmagasabb értéke), utóbbié pedig +10-ről +12 pontra nőtt.</a:t>
          </a:r>
        </a:p>
      </dgm:t>
    </dgm:pt>
    <dgm:pt modelId="{A4EB6832-0B0E-475F-8A4E-64813FFBEBE9}" type="sibTrans" cxnId="{6358EAB5-ADB7-423D-9483-340D3A3C3AA4}">
      <dgm:prSet/>
      <dgm:spPr/>
      <dgm:t>
        <a:bodyPr/>
        <a:lstStyle/>
        <a:p>
          <a:endParaRPr lang="hu-HU"/>
        </a:p>
      </dgm:t>
    </dgm:pt>
    <dgm:pt modelId="{D4FBC9D3-017F-41C1-B85B-50203D19140C}" type="parTrans" cxnId="{6358EAB5-ADB7-423D-9483-340D3A3C3AA4}">
      <dgm:prSet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üzleti hangulat a nagyvállalatoknál jellemzően javult, míg a kkv-knál inkább gyengült az előző hónaphoz képest, így a konjunktúra megítélésében korábban jellemző dualitás újra erősödni kezdett.</a:t>
          </a: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5BC02F0C-BFBB-47DD-93C5-86CA70E51D56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továbbra is </a:t>
          </a:r>
          <a:r>
            <a:rPr lang="hu-HU" sz="1800" b="1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pozitívak</a:t>
          </a: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: előbbi javult áprilishoz képest (+29-ről +32 pontra), utóbbi azonban gyengült (+7-ről +4 pontra).</a:t>
          </a:r>
        </a:p>
      </dgm:t>
    </dgm:pt>
    <dgm:pt modelId="{E9C68BDB-EEDA-4EE5-ABE7-537166A34275}" type="sibTrans" cxnId="{610534A5-01FF-4076-AD18-0532C6EFA6A3}">
      <dgm:prSet/>
      <dgm:spPr/>
      <dgm:t>
        <a:bodyPr/>
        <a:lstStyle/>
        <a:p>
          <a:endParaRPr lang="hu-HU"/>
        </a:p>
      </dgm:t>
    </dgm:pt>
    <dgm:pt modelId="{FCC96BCD-6745-487A-90C7-5CF0BC5EA796}" type="parTrans" cxnId="{610534A5-01FF-4076-AD18-0532C6EFA6A3}">
      <dgm:prSet/>
      <dgm:spPr/>
      <dgm:t>
        <a:bodyPr/>
        <a:lstStyle/>
        <a:p>
          <a:endParaRPr lang="hu-HU"/>
        </a:p>
      </dgm:t>
    </dgm:pt>
    <dgm:pt modelId="{542B9BE7-C64F-46EC-A3B5-E064F072579F}">
      <dgm:prSet custT="1"/>
      <dgm:spPr>
        <a:ln>
          <a:noFill/>
        </a:ln>
      </dgm:spPr>
      <dgm:t>
        <a:bodyPr/>
        <a:lstStyle/>
        <a:p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nem változott az előző hónaphoz képest (92 százalék), az átlagos bevételi szint azonban az áprilisi 93-ról 97 százalékra nőtt, ami az elmúlt 8 hónap legmagasabb értéke.</a:t>
          </a:r>
          <a:endParaRPr lang="hu-HU" sz="1800" dirty="0"/>
        </a:p>
      </dgm:t>
    </dgm:pt>
    <dgm:pt modelId="{1AC59D6A-696E-4CBD-A5AA-DDBCB9A8A1AC}" type="sibTrans" cxnId="{D0040C9A-092B-46F3-AAA6-8405C08E1476}">
      <dgm:prSet/>
      <dgm:spPr/>
      <dgm:t>
        <a:bodyPr/>
        <a:lstStyle/>
        <a:p>
          <a:endParaRPr lang="hu-HU"/>
        </a:p>
      </dgm:t>
    </dgm:pt>
    <dgm:pt modelId="{D2301725-D1C2-4F66-8428-CA7B7AC3AFD6}" type="parTrans" cxnId="{D0040C9A-092B-46F3-AAA6-8405C08E1476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1E444D9B-61F3-44D0-97DA-D9A37356B144}" type="pres">
      <dgm:prSet presAssocID="{0BC59536-7FDB-405C-BEA9-59B3A7329E42}" presName="text_2" presStyleLbl="node1" presStyleIdx="1" presStyleCnt="5">
        <dgm:presLayoutVars>
          <dgm:bulletEnabled val="1"/>
        </dgm:presLayoutVars>
      </dgm:prSet>
      <dgm:spPr/>
    </dgm:pt>
    <dgm:pt modelId="{3211DE0F-F245-4053-AB31-06BC2399D388}" type="pres">
      <dgm:prSet presAssocID="{0BC59536-7FDB-405C-BEA9-59B3A7329E42}" presName="accent_2" presStyleCnt="0"/>
      <dgm:spPr/>
    </dgm:pt>
    <dgm:pt modelId="{AEECCA16-77F3-45E7-A48D-60937F0179A7}" type="pres">
      <dgm:prSet presAssocID="{0BC59536-7FDB-405C-BEA9-59B3A7329E42}" presName="accentRepeatNode" presStyleLbl="solidFgAcc1" presStyleIdx="1" presStyleCnt="5"/>
      <dgm:spPr/>
    </dgm:pt>
    <dgm:pt modelId="{2A6A6251-B34A-4C1B-B7D8-EE9EBACCD7DA}" type="pres">
      <dgm:prSet presAssocID="{542B9BE7-C64F-46EC-A3B5-E064F072579F}" presName="text_3" presStyleLbl="node1" presStyleIdx="2" presStyleCnt="5">
        <dgm:presLayoutVars>
          <dgm:bulletEnabled val="1"/>
        </dgm:presLayoutVars>
      </dgm:prSet>
      <dgm:spPr/>
    </dgm:pt>
    <dgm:pt modelId="{6ED62044-5872-4AFE-A8A2-E1AA6DA593CF}" type="pres">
      <dgm:prSet presAssocID="{542B9BE7-C64F-46EC-A3B5-E064F072579F}" presName="accent_3" presStyleCnt="0"/>
      <dgm:spPr/>
    </dgm:pt>
    <dgm:pt modelId="{833BB777-15FA-4149-8247-460D9C195F45}" type="pres">
      <dgm:prSet presAssocID="{542B9BE7-C64F-46EC-A3B5-E064F072579F}" presName="accentRepeatNode" presStyleLbl="solidFgAcc1" presStyleIdx="2" presStyleCnt="5"/>
      <dgm:spPr/>
    </dgm:pt>
    <dgm:pt modelId="{31813B7C-5D23-4FAD-8FD5-895671125D17}" type="pres">
      <dgm:prSet presAssocID="{5BC02F0C-BFBB-47DD-93C5-86CA70E51D56}" presName="text_4" presStyleLbl="node1" presStyleIdx="3" presStyleCnt="5">
        <dgm:presLayoutVars>
          <dgm:bulletEnabled val="1"/>
        </dgm:presLayoutVars>
      </dgm:prSet>
      <dgm:spPr/>
    </dgm:pt>
    <dgm:pt modelId="{604028C9-1A47-46B1-9B93-1354F78E7C77}" type="pres">
      <dgm:prSet presAssocID="{5BC02F0C-BFBB-47DD-93C5-86CA70E51D56}" presName="accent_4" presStyleCnt="0"/>
      <dgm:spPr/>
    </dgm:pt>
    <dgm:pt modelId="{99F2E81B-3650-4D03-95C1-89D30D01C17B}" type="pres">
      <dgm:prSet presAssocID="{5BC02F0C-BFBB-47DD-93C5-86CA70E51D56}" presName="accentRepeatNode" presStyleLbl="solidFgAcc1" presStyleIdx="3" presStyleCnt="5"/>
      <dgm:spPr/>
    </dgm:pt>
    <dgm:pt modelId="{A9A25F28-84AE-440F-8DEB-E5B1487B6415}" type="pres">
      <dgm:prSet presAssocID="{6090B06F-4AFE-4CE9-897E-51A54A1D377A}" presName="text_5" presStyleLbl="node1" presStyleIdx="4" presStyleCnt="5">
        <dgm:presLayoutVars>
          <dgm:bulletEnabled val="1"/>
        </dgm:presLayoutVars>
      </dgm:prSet>
      <dgm:spPr/>
    </dgm:pt>
    <dgm:pt modelId="{9086F95A-F19B-4B1D-A9E5-0EEE2DBF244A}" type="pres">
      <dgm:prSet presAssocID="{6090B06F-4AFE-4CE9-897E-51A54A1D377A}" presName="accent_5" presStyleCnt="0"/>
      <dgm:spPr/>
    </dgm:pt>
    <dgm:pt modelId="{F9B28654-D436-4056-A83D-E81A90D53409}" type="pres">
      <dgm:prSet presAssocID="{6090B06F-4AFE-4CE9-897E-51A54A1D377A}" presName="accentRepeatNode" presStyleLbl="solidFgAcc1" presStyleIdx="4" presStyleCnt="5"/>
      <dgm:spPr>
        <a:xfrm>
          <a:off x="770773" y="2813887"/>
          <a:ext cx="721706" cy="721706"/>
        </a:xfrm>
        <a:prstGeom prst="ellipse">
          <a:avLst/>
        </a:prstGeom>
      </dgm:spPr>
    </dgm:pt>
  </dgm:ptLst>
  <dgm:cxnLst>
    <dgm:cxn modelId="{AC224C18-6584-494F-B9E6-07349FC53CE0}" type="presOf" srcId="{6090B06F-4AFE-4CE9-897E-51A54A1D377A}" destId="{A9A25F28-84AE-440F-8DEB-E5B1487B6415}" srcOrd="0" destOrd="0" presId="urn:microsoft.com/office/officeart/2008/layout/VerticalCurvedList"/>
    <dgm:cxn modelId="{4698F639-DD7A-4AEF-83B5-8F067DF85408}" type="presOf" srcId="{5BC02F0C-BFBB-47DD-93C5-86CA70E51D56}" destId="{31813B7C-5D23-4FAD-8FD5-895671125D17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0040C9A-092B-46F3-AAA6-8405C08E1476}" srcId="{68E21B0D-CBAC-4EA7-97F3-94026FF8C51F}" destId="{542B9BE7-C64F-46EC-A3B5-E064F072579F}" srcOrd="2" destOrd="0" parTransId="{D2301725-D1C2-4F66-8428-CA7B7AC3AFD6}" sibTransId="{1AC59D6A-696E-4CBD-A5AA-DDBCB9A8A1AC}"/>
    <dgm:cxn modelId="{9EFA139B-1D06-4B0F-9034-7A3E77E2861F}" type="presOf" srcId="{0BC59536-7FDB-405C-BEA9-59B3A7329E42}" destId="{1E444D9B-61F3-44D0-97DA-D9A37356B144}" srcOrd="0" destOrd="0" presId="urn:microsoft.com/office/officeart/2008/layout/VerticalCurvedList"/>
    <dgm:cxn modelId="{610534A5-01FF-4076-AD18-0532C6EFA6A3}" srcId="{68E21B0D-CBAC-4EA7-97F3-94026FF8C51F}" destId="{5BC02F0C-BFBB-47DD-93C5-86CA70E51D56}" srcOrd="3" destOrd="0" parTransId="{FCC96BCD-6745-487A-90C7-5CF0BC5EA796}" sibTransId="{E9C68BDB-EEDA-4EE5-ABE7-537166A34275}"/>
    <dgm:cxn modelId="{83C3C0AC-ACCC-4C0A-88D3-C3AC58D2BA48}" type="presOf" srcId="{542B9BE7-C64F-46EC-A3B5-E064F072579F}" destId="{2A6A6251-B34A-4C1B-B7D8-EE9EBACCD7DA}" srcOrd="0" destOrd="0" presId="urn:microsoft.com/office/officeart/2008/layout/VerticalCurvedList"/>
    <dgm:cxn modelId="{1313D2B4-537C-41CA-BE47-9ADF82A44B9F}" srcId="{68E21B0D-CBAC-4EA7-97F3-94026FF8C51F}" destId="{6090B06F-4AFE-4CE9-897E-51A54A1D377A}" srcOrd="4" destOrd="0" parTransId="{9820B12D-F42A-403B-90E6-F22E35BB41AF}" sibTransId="{1CB113A5-494A-4E98-85B7-18E8FC9EBE98}"/>
    <dgm:cxn modelId="{6358EAB5-ADB7-423D-9483-340D3A3C3AA4}" srcId="{68E21B0D-CBAC-4EA7-97F3-94026FF8C51F}" destId="{0BC59536-7FDB-405C-BEA9-59B3A7329E42}" srcOrd="1" destOrd="0" parTransId="{D4FBC9D3-017F-41C1-B85B-50203D19140C}" sibTransId="{A4EB6832-0B0E-475F-8A4E-64813FFBEBE9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F47B2DB2-FDC2-4927-B8FA-E2956F473BC1}" type="presParOf" srcId="{A55778FD-1C20-4749-B692-0C762B0462F2}" destId="{1E444D9B-61F3-44D0-97DA-D9A37356B144}" srcOrd="3" destOrd="0" presId="urn:microsoft.com/office/officeart/2008/layout/VerticalCurvedList"/>
    <dgm:cxn modelId="{713BC452-9B2B-45A1-81E8-9D14161759A9}" type="presParOf" srcId="{A55778FD-1C20-4749-B692-0C762B0462F2}" destId="{3211DE0F-F245-4053-AB31-06BC2399D388}" srcOrd="4" destOrd="0" presId="urn:microsoft.com/office/officeart/2008/layout/VerticalCurvedList"/>
    <dgm:cxn modelId="{C730D751-7298-4CFB-B1C8-905F831692BA}" type="presParOf" srcId="{3211DE0F-F245-4053-AB31-06BC2399D388}" destId="{AEECCA16-77F3-45E7-A48D-60937F0179A7}" srcOrd="0" destOrd="0" presId="urn:microsoft.com/office/officeart/2008/layout/VerticalCurvedList"/>
    <dgm:cxn modelId="{274186FB-859B-4F38-BB74-1094AD09C233}" type="presParOf" srcId="{A55778FD-1C20-4749-B692-0C762B0462F2}" destId="{2A6A6251-B34A-4C1B-B7D8-EE9EBACCD7DA}" srcOrd="5" destOrd="0" presId="urn:microsoft.com/office/officeart/2008/layout/VerticalCurvedList"/>
    <dgm:cxn modelId="{0FC7F58B-7456-4A48-9DA5-E4CF21D9000F}" type="presParOf" srcId="{A55778FD-1C20-4749-B692-0C762B0462F2}" destId="{6ED62044-5872-4AFE-A8A2-E1AA6DA593CF}" srcOrd="6" destOrd="0" presId="urn:microsoft.com/office/officeart/2008/layout/VerticalCurvedList"/>
    <dgm:cxn modelId="{44A403C9-DC7E-410C-A8A9-518DE675534E}" type="presParOf" srcId="{6ED62044-5872-4AFE-A8A2-E1AA6DA593CF}" destId="{833BB777-15FA-4149-8247-460D9C195F45}" srcOrd="0" destOrd="0" presId="urn:microsoft.com/office/officeart/2008/layout/VerticalCurvedList"/>
    <dgm:cxn modelId="{039296A5-AC4F-4D7A-AA7C-BFDB2983A80D}" type="presParOf" srcId="{A55778FD-1C20-4749-B692-0C762B0462F2}" destId="{31813B7C-5D23-4FAD-8FD5-895671125D17}" srcOrd="7" destOrd="0" presId="urn:microsoft.com/office/officeart/2008/layout/VerticalCurvedList"/>
    <dgm:cxn modelId="{1D1F7D8C-45F1-40E5-B495-2B6798B04E78}" type="presParOf" srcId="{A55778FD-1C20-4749-B692-0C762B0462F2}" destId="{604028C9-1A47-46B1-9B93-1354F78E7C77}" srcOrd="8" destOrd="0" presId="urn:microsoft.com/office/officeart/2008/layout/VerticalCurvedList"/>
    <dgm:cxn modelId="{33A038C5-7035-453E-AF4C-CF46CADAC8D8}" type="presParOf" srcId="{604028C9-1A47-46B1-9B93-1354F78E7C77}" destId="{99F2E81B-3650-4D03-95C1-89D30D01C17B}" srcOrd="0" destOrd="0" presId="urn:microsoft.com/office/officeart/2008/layout/VerticalCurvedList"/>
    <dgm:cxn modelId="{C4461BC8-F5F5-42E2-9598-660C7FB0A032}" type="presParOf" srcId="{A55778FD-1C20-4749-B692-0C762B0462F2}" destId="{A9A25F28-84AE-440F-8DEB-E5B1487B6415}" srcOrd="9" destOrd="0" presId="urn:microsoft.com/office/officeart/2008/layout/VerticalCurvedList"/>
    <dgm:cxn modelId="{DB8BA5CC-27C2-43BF-A86A-98B239E2A59F}" type="presParOf" srcId="{A55778FD-1C20-4749-B692-0C762B0462F2}" destId="{9086F95A-F19B-4B1D-A9E5-0EEE2DBF244A}" srcOrd="10" destOrd="0" presId="urn:microsoft.com/office/officeart/2008/layout/VerticalCurvedList"/>
    <dgm:cxn modelId="{B3D632C1-3C8D-4D6D-A450-6099A7686B94}" type="presParOf" srcId="{9086F95A-F19B-4B1D-A9E5-0EEE2DBF244A}" destId="{F9B28654-D436-4056-A83D-E81A90D534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6360539" y="-972917"/>
          <a:ext cx="7570938" cy="7570938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528793" y="351456"/>
          <a:ext cx="8535363" cy="703362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áprilisi -5-ről -2 pontra emelkedett.</a:t>
          </a:r>
        </a:p>
      </dsp:txBody>
      <dsp:txXfrm>
        <a:off x="528793" y="351456"/>
        <a:ext cx="8535363" cy="703362"/>
      </dsp:txXfrm>
    </dsp:sp>
    <dsp:sp modelId="{82C24F11-80B1-4F65-AD1A-8531954803D6}">
      <dsp:nvSpPr>
        <dsp:cNvPr id="0" name=""/>
        <dsp:cNvSpPr/>
      </dsp:nvSpPr>
      <dsp:spPr>
        <a:xfrm>
          <a:off x="89191" y="26353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4D9B-61F3-44D0-97DA-D9A37356B144}">
      <dsp:nvSpPr>
        <dsp:cNvPr id="0" name=""/>
        <dsp:cNvSpPr/>
      </dsp:nvSpPr>
      <dsp:spPr>
        <a:xfrm>
          <a:off x="1032802" y="1406163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és a jövőbeli várakozások is javultak: előbbi indexe az előző havi -20-ról -17 pontra (ami az elmúlt 1 év legmagasabb értéke), utóbbié pedig +10-ről +12 pontra nőtt.</a:t>
          </a:r>
        </a:p>
      </dsp:txBody>
      <dsp:txXfrm>
        <a:off x="1032802" y="1406163"/>
        <a:ext cx="8031354" cy="703362"/>
      </dsp:txXfrm>
    </dsp:sp>
    <dsp:sp modelId="{AEECCA16-77F3-45E7-A48D-60937F0179A7}">
      <dsp:nvSpPr>
        <dsp:cNvPr id="0" name=""/>
        <dsp:cNvSpPr/>
      </dsp:nvSpPr>
      <dsp:spPr>
        <a:xfrm>
          <a:off x="593201" y="1318242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A6251-B34A-4C1B-B7D8-EE9EBACCD7DA}">
      <dsp:nvSpPr>
        <dsp:cNvPr id="0" name=""/>
        <dsp:cNvSpPr/>
      </dsp:nvSpPr>
      <dsp:spPr>
        <a:xfrm>
          <a:off x="1187493" y="2460870"/>
          <a:ext cx="787666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nem változott az előző hónaphoz képest (92 százalék), az átlagos bevételi szint azonban az áprilisi 93-ról 97 százalékra nőtt, ami az elmúlt 8 hónap legmagasabb értéke.</a:t>
          </a:r>
          <a:endParaRPr lang="hu-HU" sz="1800" kern="1200" dirty="0"/>
        </a:p>
      </dsp:txBody>
      <dsp:txXfrm>
        <a:off x="1187493" y="2460870"/>
        <a:ext cx="7876664" cy="703362"/>
      </dsp:txXfrm>
    </dsp:sp>
    <dsp:sp modelId="{833BB777-15FA-4149-8247-460D9C195F45}">
      <dsp:nvSpPr>
        <dsp:cNvPr id="0" name=""/>
        <dsp:cNvSpPr/>
      </dsp:nvSpPr>
      <dsp:spPr>
        <a:xfrm>
          <a:off x="747891" y="2372949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13B7C-5D23-4FAD-8FD5-895671125D17}">
      <dsp:nvSpPr>
        <dsp:cNvPr id="0" name=""/>
        <dsp:cNvSpPr/>
      </dsp:nvSpPr>
      <dsp:spPr>
        <a:xfrm>
          <a:off x="1032802" y="3515576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továbbra is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pozitívak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: előbbi javult áprilishoz képest (+29-ről +32 pontra), utóbbi azonban gyengült (+7-ről +4 pontra).</a:t>
          </a:r>
        </a:p>
      </dsp:txBody>
      <dsp:txXfrm>
        <a:off x="1032802" y="3515576"/>
        <a:ext cx="8031354" cy="703362"/>
      </dsp:txXfrm>
    </dsp:sp>
    <dsp:sp modelId="{99F2E81B-3650-4D03-95C1-89D30D01C17B}">
      <dsp:nvSpPr>
        <dsp:cNvPr id="0" name=""/>
        <dsp:cNvSpPr/>
      </dsp:nvSpPr>
      <dsp:spPr>
        <a:xfrm>
          <a:off x="593201" y="342765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5F28-84AE-440F-8DEB-E5B1487B6415}">
      <dsp:nvSpPr>
        <dsp:cNvPr id="0" name=""/>
        <dsp:cNvSpPr/>
      </dsp:nvSpPr>
      <dsp:spPr>
        <a:xfrm>
          <a:off x="528793" y="4570283"/>
          <a:ext cx="8535363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üzleti hangulat a nagyvállalatoknál jellemzően javult, míg a kkv-knál inkább gyengült az előző hónaphoz képest, így a konjunktúra megítélésében korábban jellemző dualitás újra erősödni kezdett.</a:t>
          </a:r>
        </a:p>
      </dsp:txBody>
      <dsp:txXfrm>
        <a:off x="528793" y="4570283"/>
        <a:ext cx="8535363" cy="703362"/>
      </dsp:txXfrm>
    </dsp:sp>
    <dsp:sp modelId="{F9B28654-D436-4056-A83D-E81A90D53409}">
      <dsp:nvSpPr>
        <dsp:cNvPr id="0" name=""/>
        <dsp:cNvSpPr/>
      </dsp:nvSpPr>
      <dsp:spPr>
        <a:xfrm>
          <a:off x="89191" y="4482363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0.29907</cdr:x>
      <cdr:y>0.32518</cdr:y>
    </cdr:from>
    <cdr:to>
      <cdr:x>0.3851</cdr:x>
      <cdr:y>0.38772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3F8F81D-E7D9-0575-735F-1866FD8F6794}"/>
            </a:ext>
          </a:extLst>
        </cdr:cNvPr>
        <cdr:cNvSpPr txBox="1"/>
      </cdr:nvSpPr>
      <cdr:spPr>
        <a:xfrm xmlns:a="http://schemas.openxmlformats.org/drawingml/2006/main">
          <a:off x="2734700" y="1600142"/>
          <a:ext cx="78665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/>
            <a:t>2024/4</a:t>
          </a:r>
        </a:p>
      </cdr:txBody>
    </cdr:sp>
  </cdr:relSizeAnchor>
  <cdr:relSizeAnchor xmlns:cdr="http://schemas.openxmlformats.org/drawingml/2006/chartDrawing">
    <cdr:from>
      <cdr:x>0.41002</cdr:x>
      <cdr:y>0.29858</cdr:y>
    </cdr:from>
    <cdr:to>
      <cdr:x>0.49605</cdr:x>
      <cdr:y>0.36112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53C962AD-359E-A627-D125-7D459BC78C7A}"/>
            </a:ext>
          </a:extLst>
        </cdr:cNvPr>
        <cdr:cNvSpPr txBox="1"/>
      </cdr:nvSpPr>
      <cdr:spPr>
        <a:xfrm xmlns:a="http://schemas.openxmlformats.org/drawingml/2006/main">
          <a:off x="3749253" y="1482918"/>
          <a:ext cx="786658" cy="310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2024/5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2024. 06. 07.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258619" y="469661"/>
            <a:ext cx="3075708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255" y="2727184"/>
            <a:ext cx="6273494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342892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231" y="1347128"/>
            <a:ext cx="3699163" cy="258532"/>
          </a:xfrm>
          <a:noFill/>
        </p:spPr>
        <p:txBody>
          <a:bodyPr wrap="square" rtlCol="0">
            <a:spAutoFit/>
          </a:bodyPr>
          <a:lstStyle>
            <a:lvl1pPr algn="r">
              <a:defRPr lang="hu-HU" sz="12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231" y="1016400"/>
            <a:ext cx="3699163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b="1" spc="113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92805" y="4396079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423" y="4599861"/>
            <a:ext cx="3699163" cy="300082"/>
          </a:xfrm>
          <a:noFill/>
        </p:spPr>
        <p:txBody>
          <a:bodyPr wrap="square" rtlCol="0">
            <a:spAutoFit/>
          </a:bodyPr>
          <a:lstStyle>
            <a:lvl1pPr algn="ctr">
              <a:defRPr lang="hu-HU" sz="15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81781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339462" y="6344476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35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35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35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48376" y="4629284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2736133"/>
            <a:ext cx="3743371" cy="1724768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342892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6059055" y="495905"/>
            <a:ext cx="2587335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5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  <p:sldLayoutId id="214748369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2F6176-7314-F1D8-FDDD-50F99D1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727184"/>
            <a:ext cx="8085762" cy="1657320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</a:t>
            </a:r>
            <a:r>
              <a:rPr lang="hu-HU" sz="3600" b="1" dirty="0" err="1"/>
              <a:t>mnb</a:t>
            </a:r>
            <a:r>
              <a:rPr lang="hu-HU" sz="3600" b="1" dirty="0"/>
              <a:t> Vállalati</a:t>
            </a:r>
            <a:br>
              <a:rPr lang="hu-HU" sz="3600" b="1" dirty="0"/>
            </a:br>
            <a:r>
              <a:rPr lang="hu-HU" sz="3600" b="1" dirty="0"/>
              <a:t>Konjunktúra felmérésének</a:t>
            </a:r>
            <a:br>
              <a:rPr lang="hu-HU" sz="3600" b="1" dirty="0"/>
            </a:br>
            <a:r>
              <a:rPr lang="hu-HU" sz="3600" b="1" dirty="0"/>
              <a:t>2024. májusi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0448"/>
            <a:ext cx="8445357" cy="612000"/>
          </a:xfrm>
        </p:spPr>
        <p:txBody>
          <a:bodyPr>
            <a:noAutofit/>
          </a:bodyPr>
          <a:lstStyle/>
          <a:p>
            <a:r>
              <a:rPr lang="hu-HU" sz="2000" dirty="0"/>
              <a:t>az 1 évvel korábbi szinthez viszonyított átlagos kapacitás-kihasználtság nem változott, továbbra is 92 százalék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143495"/>
              </p:ext>
            </p:extLst>
          </p:nvPr>
        </p:nvGraphicFramePr>
        <p:xfrm>
          <a:off x="0" y="922448"/>
          <a:ext cx="9144000" cy="522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8496"/>
            <a:ext cx="8628993" cy="612000"/>
          </a:xfrm>
        </p:spPr>
        <p:txBody>
          <a:bodyPr>
            <a:noAutofit/>
          </a:bodyPr>
          <a:lstStyle/>
          <a:p>
            <a:r>
              <a:rPr lang="hu-HU" sz="1800" dirty="0"/>
              <a:t>A szolgáltatás és kereskedelemben nőtt, a többi iparágban csökkent</a:t>
            </a:r>
            <a:br>
              <a:rPr lang="hu-HU" sz="1800" dirty="0"/>
            </a:br>
            <a:r>
              <a:rPr lang="hu-HU" sz="1800" dirty="0"/>
              <a:t>az átlagos kapacitás-kihasználtság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1583" y="6482012"/>
            <a:ext cx="134241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85492" y="6195561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0" y="560571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247826"/>
              </p:ext>
            </p:extLst>
          </p:nvPr>
        </p:nvGraphicFramePr>
        <p:xfrm>
          <a:off x="0" y="920496"/>
          <a:ext cx="9144000" cy="471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6"/>
            <a:ext cx="8110723" cy="612000"/>
          </a:xfrm>
        </p:spPr>
        <p:txBody>
          <a:bodyPr>
            <a:noAutofit/>
          </a:bodyPr>
          <a:lstStyle/>
          <a:p>
            <a:r>
              <a:rPr lang="hu-HU" sz="1800" dirty="0"/>
              <a:t>A kapacitás-kihasználtságra vonatkozó várakozások kismértékben javultak, elsősorban a nagyvállalati optimizmus erősödése miatt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500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715375" y="2473757"/>
            <a:ext cx="215856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715375" y="3075620"/>
            <a:ext cx="212935" cy="369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D5084A-D7D8-4133-96F4-3555EA2B5960}"/>
              </a:ext>
            </a:extLst>
          </p:cNvPr>
          <p:cNvSpPr txBox="1"/>
          <p:nvPr/>
        </p:nvSpPr>
        <p:spPr>
          <a:xfrm>
            <a:off x="8813585" y="2409938"/>
            <a:ext cx="461665" cy="16049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507856"/>
              </p:ext>
            </p:extLst>
          </p:nvPr>
        </p:nvGraphicFramePr>
        <p:xfrm>
          <a:off x="1" y="922447"/>
          <a:ext cx="9144000" cy="50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591"/>
            <a:ext cx="807194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átlagos bevételi szint az 1 évvel korábbi szint 93 százalékáról 97 százalékra nőtt, ami az elmúlt 8 hónap legmagasabb értéke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156075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827357"/>
              </p:ext>
            </p:extLst>
          </p:nvPr>
        </p:nvGraphicFramePr>
        <p:xfrm>
          <a:off x="-1" y="931590"/>
          <a:ext cx="9144001" cy="524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" y="309482"/>
            <a:ext cx="8177688" cy="612000"/>
          </a:xfrm>
        </p:spPr>
        <p:txBody>
          <a:bodyPr>
            <a:noAutofit/>
          </a:bodyPr>
          <a:lstStyle/>
          <a:p>
            <a:r>
              <a:rPr lang="hu-HU" sz="1800" dirty="0"/>
              <a:t>Az aktuális helyzet kedvezőtlen megítélése javult és a jövőre vonatkozó optimizmus is erősödött a bevételi szintre vonatkozóan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933450" y="5788019"/>
            <a:ext cx="7704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500" b="1" dirty="0"/>
          </a:p>
          <a:p>
            <a:pPr algn="ctr"/>
            <a:r>
              <a:rPr lang="hu-HU" sz="2000" b="1" dirty="0"/>
              <a:t>A JELENLEGI HELYZET ÉS A VÁRAKOZÁSOK EGYENLEGMUTATÓI AZ </a:t>
            </a:r>
            <a:r>
              <a:rPr lang="hu-HU" sz="2000" b="1" dirty="0" err="1"/>
              <a:t>ÁRBEVÉTELI</a:t>
            </a:r>
            <a:r>
              <a:rPr lang="hu-HU" sz="2000" b="1" dirty="0"/>
              <a:t> SZINTRE VONATKOZÓAN</a:t>
            </a:r>
            <a:endParaRPr lang="hu-HU" sz="2000" b="1" i="1" dirty="0"/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D103D296-CA33-4BB1-97D0-C42AF9645979}"/>
              </a:ext>
            </a:extLst>
          </p:cNvPr>
          <p:cNvSpPr txBox="1"/>
          <p:nvPr/>
        </p:nvSpPr>
        <p:spPr>
          <a:xfrm>
            <a:off x="1136461" y="299301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2020/12</a:t>
            </a:r>
          </a:p>
        </p:txBody>
      </p:sp>
      <p:sp>
        <p:nvSpPr>
          <p:cNvPr id="11" name="Szövegdoboz 3">
            <a:extLst>
              <a:ext uri="{FF2B5EF4-FFF2-40B4-BE49-F238E27FC236}">
                <a16:creationId xmlns:a16="http://schemas.microsoft.com/office/drawing/2014/main" id="{B69447FA-0D84-4983-8794-05973D609FD3}"/>
              </a:ext>
            </a:extLst>
          </p:cNvPr>
          <p:cNvSpPr txBox="1"/>
          <p:nvPr/>
        </p:nvSpPr>
        <p:spPr>
          <a:xfrm>
            <a:off x="1136461" y="2234585"/>
            <a:ext cx="835693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</a:t>
            </a:r>
          </a:p>
        </p:txBody>
      </p:sp>
      <p:sp>
        <p:nvSpPr>
          <p:cNvPr id="12" name="Szövegdoboz 4">
            <a:extLst>
              <a:ext uri="{FF2B5EF4-FFF2-40B4-BE49-F238E27FC236}">
                <a16:creationId xmlns:a16="http://schemas.microsoft.com/office/drawing/2014/main" id="{41D42F3F-0A44-4554-B37F-B74B99E633A7}"/>
              </a:ext>
            </a:extLst>
          </p:cNvPr>
          <p:cNvSpPr txBox="1"/>
          <p:nvPr/>
        </p:nvSpPr>
        <p:spPr>
          <a:xfrm>
            <a:off x="1295181" y="190411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2021/2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6543D5CF-941B-4020-9E82-EF88D827DAA9}"/>
              </a:ext>
            </a:extLst>
          </p:cNvPr>
          <p:cNvSpPr txBox="1"/>
          <p:nvPr/>
        </p:nvSpPr>
        <p:spPr>
          <a:xfrm>
            <a:off x="1964896" y="1895967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2021/3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7AA4E913-6D34-470C-8A35-4CB7400070AE}"/>
              </a:ext>
            </a:extLst>
          </p:cNvPr>
          <p:cNvSpPr txBox="1"/>
          <p:nvPr/>
        </p:nvSpPr>
        <p:spPr>
          <a:xfrm>
            <a:off x="3128025" y="1533326"/>
            <a:ext cx="833107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2021/4</a:t>
            </a:r>
          </a:p>
        </p:txBody>
      </p:sp>
      <p:sp>
        <p:nvSpPr>
          <p:cNvPr id="15" name="Szövegdoboz 7">
            <a:extLst>
              <a:ext uri="{FF2B5EF4-FFF2-40B4-BE49-F238E27FC236}">
                <a16:creationId xmlns:a16="http://schemas.microsoft.com/office/drawing/2014/main" id="{F9600656-19EE-46A2-BE97-DA042F36624A}"/>
              </a:ext>
            </a:extLst>
          </p:cNvPr>
          <p:cNvSpPr txBox="1"/>
          <p:nvPr/>
        </p:nvSpPr>
        <p:spPr>
          <a:xfrm>
            <a:off x="4036207" y="2087413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2021/5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A556A5FE-67ED-40EA-8A0F-58FDF8B3F1B2}"/>
              </a:ext>
            </a:extLst>
          </p:cNvPr>
          <p:cNvSpPr txBox="1"/>
          <p:nvPr/>
        </p:nvSpPr>
        <p:spPr>
          <a:xfrm>
            <a:off x="4030679" y="1617127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2021/6</a:t>
            </a:r>
          </a:p>
        </p:txBody>
      </p:sp>
      <p:sp>
        <p:nvSpPr>
          <p:cNvPr id="17" name="Szövegdoboz 9">
            <a:extLst>
              <a:ext uri="{FF2B5EF4-FFF2-40B4-BE49-F238E27FC236}">
                <a16:creationId xmlns:a16="http://schemas.microsoft.com/office/drawing/2014/main" id="{7F7E545B-4A11-411E-9D89-1F17B66C10E0}"/>
              </a:ext>
            </a:extLst>
          </p:cNvPr>
          <p:cNvSpPr txBox="1"/>
          <p:nvPr/>
        </p:nvSpPr>
        <p:spPr>
          <a:xfrm>
            <a:off x="3363109" y="195732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2021/7</a:t>
            </a:r>
          </a:p>
        </p:txBody>
      </p:sp>
      <p:sp>
        <p:nvSpPr>
          <p:cNvPr id="20" name="Szövegdoboz 13">
            <a:extLst>
              <a:ext uri="{FF2B5EF4-FFF2-40B4-BE49-F238E27FC236}">
                <a16:creationId xmlns:a16="http://schemas.microsoft.com/office/drawing/2014/main" id="{BF218698-DFA5-48B1-8125-08D5B9AF88B2}"/>
              </a:ext>
            </a:extLst>
          </p:cNvPr>
          <p:cNvSpPr txBox="1"/>
          <p:nvPr/>
        </p:nvSpPr>
        <p:spPr>
          <a:xfrm>
            <a:off x="5269757" y="2993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2021/11</a:t>
            </a:r>
          </a:p>
        </p:txBody>
      </p:sp>
      <p:sp>
        <p:nvSpPr>
          <p:cNvPr id="21" name="Szövegdoboz 14">
            <a:extLst>
              <a:ext uri="{FF2B5EF4-FFF2-40B4-BE49-F238E27FC236}">
                <a16:creationId xmlns:a16="http://schemas.microsoft.com/office/drawing/2014/main" id="{5F6B11DC-CC7D-4E16-968D-1D05CE8F7F39}"/>
              </a:ext>
            </a:extLst>
          </p:cNvPr>
          <p:cNvSpPr txBox="1"/>
          <p:nvPr/>
        </p:nvSpPr>
        <p:spPr>
          <a:xfrm>
            <a:off x="6568302" y="2574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2021/12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7DAD095-E536-46E5-9088-369C2F30BD3B}"/>
              </a:ext>
            </a:extLst>
          </p:cNvPr>
          <p:cNvSpPr txBox="1"/>
          <p:nvPr/>
        </p:nvSpPr>
        <p:spPr>
          <a:xfrm>
            <a:off x="4822298" y="164209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2022/1</a:t>
            </a:r>
          </a:p>
        </p:txBody>
      </p:sp>
      <p:sp>
        <p:nvSpPr>
          <p:cNvPr id="23" name="Szövegdoboz 16">
            <a:extLst>
              <a:ext uri="{FF2B5EF4-FFF2-40B4-BE49-F238E27FC236}">
                <a16:creationId xmlns:a16="http://schemas.microsoft.com/office/drawing/2014/main" id="{ABE26227-D7E6-4107-B5F8-F64729C69075}"/>
              </a:ext>
            </a:extLst>
          </p:cNvPr>
          <p:cNvSpPr txBox="1"/>
          <p:nvPr/>
        </p:nvSpPr>
        <p:spPr>
          <a:xfrm>
            <a:off x="5733900" y="1655863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/>
              <a:t>2022/2</a:t>
            </a:r>
          </a:p>
        </p:txBody>
      </p:sp>
      <p:sp>
        <p:nvSpPr>
          <p:cNvPr id="24" name="Szövegdoboz 17">
            <a:extLst>
              <a:ext uri="{FF2B5EF4-FFF2-40B4-BE49-F238E27FC236}">
                <a16:creationId xmlns:a16="http://schemas.microsoft.com/office/drawing/2014/main" id="{8B33592E-85A6-4E37-B3E8-5F43A1F76FE8}"/>
              </a:ext>
            </a:extLst>
          </p:cNvPr>
          <p:cNvSpPr txBox="1"/>
          <p:nvPr/>
        </p:nvSpPr>
        <p:spPr>
          <a:xfrm>
            <a:off x="4681347" y="2568782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2022/3</a:t>
            </a:r>
          </a:p>
        </p:txBody>
      </p:sp>
      <p:sp>
        <p:nvSpPr>
          <p:cNvPr id="25" name="Szövegdoboz 18">
            <a:extLst>
              <a:ext uri="{FF2B5EF4-FFF2-40B4-BE49-F238E27FC236}">
                <a16:creationId xmlns:a16="http://schemas.microsoft.com/office/drawing/2014/main" id="{99E496A5-F4F5-4D09-9563-D5565B3A0260}"/>
              </a:ext>
            </a:extLst>
          </p:cNvPr>
          <p:cNvSpPr txBox="1"/>
          <p:nvPr/>
        </p:nvSpPr>
        <p:spPr>
          <a:xfrm>
            <a:off x="6422867" y="225355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2022/4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2CC433-BAA0-F7FA-1BF2-86ABD041DC35}"/>
              </a:ext>
            </a:extLst>
          </p:cNvPr>
          <p:cNvSpPr txBox="1"/>
          <p:nvPr/>
        </p:nvSpPr>
        <p:spPr>
          <a:xfrm>
            <a:off x="6365279" y="2964403"/>
            <a:ext cx="76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2022/7</a:t>
            </a:r>
          </a:p>
        </p:txBody>
      </p: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23EE2BC0-7994-74B7-C8D2-748ED9B4CE51}"/>
              </a:ext>
            </a:extLst>
          </p:cNvPr>
          <p:cNvSpPr txBox="1"/>
          <p:nvPr/>
        </p:nvSpPr>
        <p:spPr>
          <a:xfrm>
            <a:off x="5588466" y="257867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2022/5</a:t>
            </a:r>
          </a:p>
        </p:txBody>
      </p:sp>
      <p:sp>
        <p:nvSpPr>
          <p:cNvPr id="28" name="Szövegdoboz 18">
            <a:extLst>
              <a:ext uri="{FF2B5EF4-FFF2-40B4-BE49-F238E27FC236}">
                <a16:creationId xmlns:a16="http://schemas.microsoft.com/office/drawing/2014/main" id="{EA9E319E-141B-E04E-B77A-0136B868B2B7}"/>
              </a:ext>
            </a:extLst>
          </p:cNvPr>
          <p:cNvSpPr txBox="1"/>
          <p:nvPr/>
        </p:nvSpPr>
        <p:spPr>
          <a:xfrm>
            <a:off x="5656698" y="2112314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2022/6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621D24-EDF9-CF19-EC74-86D3788DF9D5}"/>
              </a:ext>
            </a:extLst>
          </p:cNvPr>
          <p:cNvSpPr txBox="1"/>
          <p:nvPr/>
        </p:nvSpPr>
        <p:spPr>
          <a:xfrm>
            <a:off x="4706240" y="3180862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786CBA-085A-41C0-138B-FFB180CF5D51}"/>
              </a:ext>
            </a:extLst>
          </p:cNvPr>
          <p:cNvSpPr txBox="1"/>
          <p:nvPr/>
        </p:nvSpPr>
        <p:spPr>
          <a:xfrm>
            <a:off x="4706240" y="3707261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BBF9F-BE44-1DE8-2636-522457C9D97A}"/>
              </a:ext>
            </a:extLst>
          </p:cNvPr>
          <p:cNvSpPr txBox="1"/>
          <p:nvPr/>
        </p:nvSpPr>
        <p:spPr>
          <a:xfrm>
            <a:off x="4714165" y="1875590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2021/9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F2E858-0F01-7160-9F68-4E880A683CA7}"/>
              </a:ext>
            </a:extLst>
          </p:cNvPr>
          <p:cNvSpPr txBox="1"/>
          <p:nvPr/>
        </p:nvSpPr>
        <p:spPr>
          <a:xfrm>
            <a:off x="6032564" y="3599404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2022/11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79BC4D-0F5A-D1D5-418B-3F2A0FE7C378}"/>
              </a:ext>
            </a:extLst>
          </p:cNvPr>
          <p:cNvSpPr txBox="1"/>
          <p:nvPr/>
        </p:nvSpPr>
        <p:spPr>
          <a:xfrm>
            <a:off x="5389433" y="3795558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2022/12</a:t>
            </a:r>
          </a:p>
        </p:txBody>
      </p:sp>
      <p:sp>
        <p:nvSpPr>
          <p:cNvPr id="27" name="Szövegdoboz 1">
            <a:extLst>
              <a:ext uri="{FF2B5EF4-FFF2-40B4-BE49-F238E27FC236}">
                <a16:creationId xmlns:a16="http://schemas.microsoft.com/office/drawing/2014/main" id="{AEE1E5FA-A291-4821-3951-C30AC2C417C8}"/>
              </a:ext>
            </a:extLst>
          </p:cNvPr>
          <p:cNvSpPr txBox="1"/>
          <p:nvPr/>
        </p:nvSpPr>
        <p:spPr>
          <a:xfrm>
            <a:off x="3602613" y="3579920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2023/11</a:t>
            </a:r>
            <a:endParaRPr lang="hu-HU" sz="1600" dirty="0"/>
          </a:p>
        </p:txBody>
      </p:sp>
      <p:sp>
        <p:nvSpPr>
          <p:cNvPr id="30" name="Szövegdoboz 1">
            <a:extLst>
              <a:ext uri="{FF2B5EF4-FFF2-40B4-BE49-F238E27FC236}">
                <a16:creationId xmlns:a16="http://schemas.microsoft.com/office/drawing/2014/main" id="{23691165-9E73-7A51-47A1-CE2E1AE998DA}"/>
              </a:ext>
            </a:extLst>
          </p:cNvPr>
          <p:cNvSpPr txBox="1"/>
          <p:nvPr/>
        </p:nvSpPr>
        <p:spPr>
          <a:xfrm>
            <a:off x="2507402" y="3861149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2023/12</a:t>
            </a:r>
            <a:endParaRPr lang="hu-HU" sz="1600" dirty="0"/>
          </a:p>
        </p:txBody>
      </p:sp>
      <p:sp>
        <p:nvSpPr>
          <p:cNvPr id="18" name="Szövegdoboz 9">
            <a:extLst>
              <a:ext uri="{FF2B5EF4-FFF2-40B4-BE49-F238E27FC236}">
                <a16:creationId xmlns:a16="http://schemas.microsoft.com/office/drawing/2014/main" id="{8E36AB5B-5C8F-EBC5-B758-73FF2A01D8DB}"/>
              </a:ext>
            </a:extLst>
          </p:cNvPr>
          <p:cNvSpPr txBox="1"/>
          <p:nvPr/>
        </p:nvSpPr>
        <p:spPr>
          <a:xfrm>
            <a:off x="2843513" y="2102231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2024/1</a:t>
            </a:r>
          </a:p>
        </p:txBody>
      </p:sp>
      <p:sp>
        <p:nvSpPr>
          <p:cNvPr id="32" name="Szövegdoboz 5">
            <a:extLst>
              <a:ext uri="{FF2B5EF4-FFF2-40B4-BE49-F238E27FC236}">
                <a16:creationId xmlns:a16="http://schemas.microsoft.com/office/drawing/2014/main" id="{CEC804BE-234E-8EE9-1096-D2AC2BD3E343}"/>
              </a:ext>
            </a:extLst>
          </p:cNvPr>
          <p:cNvSpPr txBox="1"/>
          <p:nvPr/>
        </p:nvSpPr>
        <p:spPr>
          <a:xfrm>
            <a:off x="2493934" y="1678559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2024/2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49EEA67-1B75-F9B7-D03B-AFCBE7784F92}"/>
              </a:ext>
            </a:extLst>
          </p:cNvPr>
          <p:cNvSpPr txBox="1"/>
          <p:nvPr/>
        </p:nvSpPr>
        <p:spPr>
          <a:xfrm>
            <a:off x="2056864" y="2877167"/>
            <a:ext cx="8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2024/3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B1821869-F28F-40B9-8C2C-8B3B8442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64584"/>
              </p:ext>
            </p:extLst>
          </p:nvPr>
        </p:nvGraphicFramePr>
        <p:xfrm>
          <a:off x="0" y="940452"/>
          <a:ext cx="9144000" cy="496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0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570226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*A válaszlehetőség 2022. júniustól szerepel a felmérésben  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A válaszlehetőség 2022. októbertől szerepel a felmérésben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A válaszlehetőség 2023. januártól szerepel a felmérésben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456315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vállalatok tevékenységét nehezítő tényezők</a:t>
            </a:r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59AB7B81-4703-1B67-6A7C-73A47CE8468A}"/>
              </a:ext>
            </a:extLst>
          </p:cNvPr>
          <p:cNvSpPr txBox="1">
            <a:spLocks/>
          </p:cNvSpPr>
          <p:nvPr/>
        </p:nvSpPr>
        <p:spPr>
          <a:xfrm>
            <a:off x="-36949" y="302929"/>
            <a:ext cx="8790531" cy="639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50" dirty="0"/>
              <a:t>Leggyakrabban a vevők hiánya és a beszállítók áremelése okoz problémát,</a:t>
            </a:r>
          </a:p>
          <a:p>
            <a:r>
              <a:rPr lang="hu-HU" sz="1650" dirty="0"/>
              <a:t>ám csökkent a munkaerőköltség emelkedését említők gyakorisága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D0BAF-B678-FE95-90C9-9212619F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365266"/>
              </p:ext>
            </p:extLst>
          </p:nvPr>
        </p:nvGraphicFramePr>
        <p:xfrm>
          <a:off x="0" y="942113"/>
          <a:ext cx="9144000" cy="485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8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8057161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 átlagos megítélése a </a:t>
            </a:r>
            <a:r>
              <a:rPr lang="hu-HU" sz="2000" dirty="0" err="1"/>
              <a:t>mikrovállalatok</a:t>
            </a:r>
            <a:r>
              <a:rPr lang="hu-HU" sz="2000" dirty="0"/>
              <a:t> kivételével gyengült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842337"/>
            <a:ext cx="737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 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20340" y="1250791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36156" y="2151647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09585C-336E-4D36-906B-F88CD00D2333}"/>
              </a:ext>
            </a:extLst>
          </p:cNvPr>
          <p:cNvSpPr txBox="1"/>
          <p:nvPr/>
        </p:nvSpPr>
        <p:spPr>
          <a:xfrm>
            <a:off x="8742481" y="922448"/>
            <a:ext cx="461665" cy="24583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Kedvezőbb   </a:t>
            </a:r>
            <a:r>
              <a:rPr lang="hu-HU" b="1" dirty="0">
                <a:solidFill>
                  <a:srgbClr val="FF0000"/>
                </a:solidFill>
              </a:rPr>
              <a:t>Gyengébb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019296"/>
              </p:ext>
            </p:extLst>
          </p:nvPr>
        </p:nvGraphicFramePr>
        <p:xfrm>
          <a:off x="1" y="922448"/>
          <a:ext cx="9144000" cy="49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86EC1F5-7065-9FC5-8CF6-58B57FF10E68}"/>
              </a:ext>
            </a:extLst>
          </p:cNvPr>
          <p:cNvSpPr txBox="1"/>
          <p:nvPr/>
        </p:nvSpPr>
        <p:spPr>
          <a:xfrm>
            <a:off x="7819902" y="2510152"/>
            <a:ext cx="93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-18 pont</a:t>
            </a:r>
          </a:p>
        </p:txBody>
      </p:sp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8170294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környezetre vonatkozó várakozások azonban minimálisan javultak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586269" y="6067361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704101" y="1748346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712258" y="2476058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352E4E-A5C3-4AB2-A34C-1C2345C3EDD1}"/>
              </a:ext>
            </a:extLst>
          </p:cNvPr>
          <p:cNvSpPr txBox="1"/>
          <p:nvPr/>
        </p:nvSpPr>
        <p:spPr>
          <a:xfrm>
            <a:off x="8794296" y="1748346"/>
            <a:ext cx="461665" cy="14020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</a:t>
            </a:r>
            <a:r>
              <a:rPr lang="hu-HU" b="1" dirty="0">
                <a:solidFill>
                  <a:srgbClr val="FF0000"/>
                </a:solidFill>
              </a:rPr>
              <a:t>Romlik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735433"/>
              </p:ext>
            </p:extLst>
          </p:nvPr>
        </p:nvGraphicFramePr>
        <p:xfrm>
          <a:off x="0" y="922448"/>
          <a:ext cx="9124431" cy="514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5" y="310448"/>
            <a:ext cx="8014882" cy="612000"/>
          </a:xfrm>
        </p:spPr>
        <p:txBody>
          <a:bodyPr>
            <a:noAutofit/>
          </a:bodyPr>
          <a:lstStyle/>
          <a:p>
            <a:r>
              <a:rPr lang="hu-HU" sz="2000" dirty="0"/>
              <a:t>A szolgálatás és kereskedelemben javult, a többi iparágban gyengült a beruházási tervek mutatója áprilishoz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34749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613358" y="2069200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92545" y="3222437"/>
            <a:ext cx="224815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007BB0C-943E-493A-9F31-EE5E09098329}"/>
              </a:ext>
            </a:extLst>
          </p:cNvPr>
          <p:cNvSpPr txBox="1"/>
          <p:nvPr/>
        </p:nvSpPr>
        <p:spPr>
          <a:xfrm>
            <a:off x="8789045" y="1111135"/>
            <a:ext cx="461665" cy="3480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sp>
        <p:nvSpPr>
          <p:cNvPr id="5" name="Téglalap 7">
            <a:extLst>
              <a:ext uri="{FF2B5EF4-FFF2-40B4-BE49-F238E27FC236}">
                <a16:creationId xmlns:a16="http://schemas.microsoft.com/office/drawing/2014/main" id="{A1834696-E835-3797-40D0-5E12392A9E64}"/>
              </a:ext>
            </a:extLst>
          </p:cNvPr>
          <p:cNvSpPr/>
          <p:nvPr/>
        </p:nvSpPr>
        <p:spPr>
          <a:xfrm>
            <a:off x="0" y="5691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8507"/>
              </p:ext>
            </p:extLst>
          </p:nvPr>
        </p:nvGraphicFramePr>
        <p:xfrm>
          <a:off x="-1" y="922448"/>
          <a:ext cx="9144001" cy="482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9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konjunktúra 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31429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110388" cy="612000"/>
          </a:xfrm>
        </p:spPr>
        <p:txBody>
          <a:bodyPr>
            <a:noAutofit/>
          </a:bodyPr>
          <a:lstStyle/>
          <a:p>
            <a:r>
              <a:rPr lang="hu-HU" sz="2000" dirty="0"/>
              <a:t>A létszámváltoztatási tervek mutatója gyengült áprilishoz képest, a </a:t>
            </a:r>
            <a:r>
              <a:rPr lang="hu-HU" sz="2000" dirty="0" err="1"/>
              <a:t>mikrocégeknél</a:t>
            </a:r>
            <a:r>
              <a:rPr lang="hu-HU" sz="2000" dirty="0"/>
              <a:t> 1 éve nem volt ilyen kedvezőtlen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779988" y="6086655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710894" y="2358555"/>
            <a:ext cx="204002" cy="5851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710894" y="3248484"/>
            <a:ext cx="204002" cy="585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812895" y="2541626"/>
            <a:ext cx="461665" cy="1596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 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014767"/>
              </p:ext>
            </p:extLst>
          </p:nvPr>
        </p:nvGraphicFramePr>
        <p:xfrm>
          <a:off x="0" y="922449"/>
          <a:ext cx="9144000" cy="516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325772"/>
            <a:ext cx="7865807" cy="612000"/>
          </a:xfrm>
        </p:spPr>
        <p:txBody>
          <a:bodyPr>
            <a:noAutofit/>
          </a:bodyPr>
          <a:lstStyle/>
          <a:p>
            <a:r>
              <a:rPr lang="hu-HU" sz="1800" dirty="0"/>
              <a:t>Az iparban és építőiparban javult, a többi tevékenységi körben viszont jelentősen gyengült a létszámbővítési tervek mutatója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79987" y="644883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638567" y="1880483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619285" y="2713155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740568" y="2028655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679825BB-6308-D916-C9CF-EAE5109F2B5C}"/>
              </a:ext>
            </a:extLst>
          </p:cNvPr>
          <p:cNvSpPr/>
          <p:nvPr/>
        </p:nvSpPr>
        <p:spPr>
          <a:xfrm>
            <a:off x="0" y="57810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3059"/>
              </p:ext>
            </p:extLst>
          </p:nvPr>
        </p:nvGraphicFramePr>
        <p:xfrm>
          <a:off x="-1" y="937771"/>
          <a:ext cx="9144001" cy="484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Árak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19"/>
            <a:ext cx="8274867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/>
              <a:t>Az iparban és építőiparban rekordalacsony szintre csökkent az elmúlt 3 hónapban megvalósított áremelések mutatója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7" y="5919281"/>
            <a:ext cx="7494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elmúlt 3 hónapban áremelést és árcsökkentést megvalósító válaszadók arányainak különbsége. </a:t>
            </a:r>
          </a:p>
          <a:p>
            <a:pPr algn="ctr"/>
            <a:r>
              <a:rPr lang="hu-HU" sz="2000" b="1" cap="all" dirty="0"/>
              <a:t>Az elmúlt 3 hónapban megvalósított áremelések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30E62A43-BB11-389D-527C-08B8E59E73F3}"/>
              </a:ext>
            </a:extLst>
          </p:cNvPr>
          <p:cNvSpPr/>
          <p:nvPr/>
        </p:nvSpPr>
        <p:spPr>
          <a:xfrm>
            <a:off x="-99589" y="5702729"/>
            <a:ext cx="934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</a:t>
            </a:r>
            <a:r>
              <a:rPr lang="hu-HU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csoportosított adatok ágazati szinten, míg a teljes</a:t>
            </a:r>
            <a:r>
              <a:rPr lang="hu-HU" sz="1400" i="1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átlag ágazat és vállalatméret szerint is súlyozott.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018CDE-2D16-0198-AE29-66235E5014C9}"/>
              </a:ext>
            </a:extLst>
          </p:cNvPr>
          <p:cNvSpPr txBox="1"/>
          <p:nvPr/>
        </p:nvSpPr>
        <p:spPr>
          <a:xfrm>
            <a:off x="8788996" y="1001382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Emelkedtek az árak     Csökkentek az árak     </a:t>
            </a:r>
          </a:p>
        </p:txBody>
      </p:sp>
      <p:sp>
        <p:nvSpPr>
          <p:cNvPr id="8" name="Nyíl: felfelé mutató 7">
            <a:extLst>
              <a:ext uri="{FF2B5EF4-FFF2-40B4-BE49-F238E27FC236}">
                <a16:creationId xmlns:a16="http://schemas.microsoft.com/office/drawing/2014/main" id="{CEA9A399-39F3-F8B7-1230-481ED6DAEF16}"/>
              </a:ext>
            </a:extLst>
          </p:cNvPr>
          <p:cNvSpPr/>
          <p:nvPr/>
        </p:nvSpPr>
        <p:spPr>
          <a:xfrm>
            <a:off x="8650440" y="201980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9D4C55FD-D3C0-41E7-8978-72197A4D58BC}"/>
              </a:ext>
            </a:extLst>
          </p:cNvPr>
          <p:cNvSpPr/>
          <p:nvPr/>
        </p:nvSpPr>
        <p:spPr>
          <a:xfrm rot="10800000">
            <a:off x="8650238" y="3149764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A6928B-CA3D-A12E-93C9-915A24FF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1225"/>
              </p:ext>
            </p:extLst>
          </p:nvPr>
        </p:nvGraphicFramePr>
        <p:xfrm>
          <a:off x="0" y="911620"/>
          <a:ext cx="9144000" cy="47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9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3" y="301396"/>
            <a:ext cx="8091784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000" dirty="0"/>
              <a:t>A következő 3 hónapban tervezett áremelések mutatója</a:t>
            </a:r>
            <a:br>
              <a:rPr lang="hu-HU" sz="2000" dirty="0"/>
            </a:br>
            <a:r>
              <a:rPr lang="hu-HU" sz="2000" dirty="0"/>
              <a:t>3 havi csökkenést követően újra kismértékben emelkedett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8" y="6410569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</a:t>
            </a:r>
            <a:r>
              <a:rPr lang="hu-HU" sz="2000" b="1" cap="all" dirty="0" err="1"/>
              <a:t>árváltoztatással</a:t>
            </a:r>
            <a:r>
              <a:rPr lang="hu-HU" sz="2000" b="1" cap="all" dirty="0"/>
              <a:t> kapcsolatos várakozások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8BDDC9E-4CF4-4942-97EC-8764931768F0}"/>
              </a:ext>
            </a:extLst>
          </p:cNvPr>
          <p:cNvSpPr txBox="1"/>
          <p:nvPr/>
        </p:nvSpPr>
        <p:spPr>
          <a:xfrm>
            <a:off x="8761451" y="1295344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Áremelést tervez    Árcsökkentést tervez</a:t>
            </a: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CDD610-B420-470A-87D9-751B8B6D65DA}"/>
              </a:ext>
            </a:extLst>
          </p:cNvPr>
          <p:cNvSpPr/>
          <p:nvPr/>
        </p:nvSpPr>
        <p:spPr>
          <a:xfrm>
            <a:off x="8659450" y="215976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55FE3721-E2FD-457E-89FF-18302E78CB03}"/>
              </a:ext>
            </a:extLst>
          </p:cNvPr>
          <p:cNvSpPr/>
          <p:nvPr/>
        </p:nvSpPr>
        <p:spPr>
          <a:xfrm rot="10800000">
            <a:off x="8659450" y="3181025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C999B6D0-D99E-97A8-1E19-66B424115135}"/>
              </a:ext>
            </a:extLst>
          </p:cNvPr>
          <p:cNvSpPr/>
          <p:nvPr/>
        </p:nvSpPr>
        <p:spPr>
          <a:xfrm>
            <a:off x="-79116" y="57736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971221"/>
              </p:ext>
            </p:extLst>
          </p:nvPr>
        </p:nvGraphicFramePr>
        <p:xfrm>
          <a:off x="0" y="913396"/>
          <a:ext cx="9166885" cy="48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58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" y="310449"/>
            <a:ext cx="7767743" cy="61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100" dirty="0"/>
              <a:t>az infláció miatt a válaszadók 26 százaléka tervez évközi béremelést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688128" y="6147441"/>
            <a:ext cx="776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infláció miatt évközi béremelést tervezők aránya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7136F5-1D1E-2D7C-641F-D959E37932ED}"/>
              </a:ext>
            </a:extLst>
          </p:cNvPr>
          <p:cNvCxnSpPr>
            <a:cxnSpLocks/>
          </p:cNvCxnSpPr>
          <p:nvPr/>
        </p:nvCxnSpPr>
        <p:spPr>
          <a:xfrm flipH="1" flipV="1">
            <a:off x="7337947" y="922449"/>
            <a:ext cx="6053" cy="4007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3D9BF0-154B-84D9-E6E5-A5C96BBAE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637678"/>
              </p:ext>
            </p:extLst>
          </p:nvPr>
        </p:nvGraphicFramePr>
        <p:xfrm>
          <a:off x="0" y="922449"/>
          <a:ext cx="9144000" cy="522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45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32" y="2742894"/>
            <a:ext cx="7876572" cy="1724768"/>
          </a:xfrm>
        </p:spPr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148935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958"/>
            <a:ext cx="7951656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vállalati konjunktúra továbbra is kedvezőtlen, de kismértékben javult áprilishoz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33121163"/>
              </p:ext>
            </p:extLst>
          </p:nvPr>
        </p:nvGraphicFramePr>
        <p:xfrm>
          <a:off x="0" y="922448"/>
          <a:ext cx="9144000" cy="56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309397"/>
            <a:ext cx="7768744" cy="612000"/>
          </a:xfrm>
        </p:spPr>
        <p:txBody>
          <a:bodyPr>
            <a:noAutofit/>
          </a:bodyPr>
          <a:lstStyle/>
          <a:p>
            <a:r>
              <a:rPr lang="hu-HU" sz="2200" dirty="0"/>
              <a:t>Az </a:t>
            </a:r>
            <a:r>
              <a:rPr lang="hu-HU" sz="2200" dirty="0" err="1"/>
              <a:t>mnb</a:t>
            </a:r>
            <a:r>
              <a:rPr lang="hu-HU" sz="2200" dirty="0"/>
              <a:t> vállalati konjunktúraindexe az áprilisi -5-ről</a:t>
            </a:r>
            <a:br>
              <a:rPr lang="hu-HU" sz="2200" dirty="0"/>
            </a:br>
            <a:r>
              <a:rPr lang="hu-HU" sz="2200" dirty="0"/>
              <a:t>-2 pontra emelkedett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4753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1" y="629066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593758" y="5811231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8061"/>
              </p:ext>
            </p:extLst>
          </p:nvPr>
        </p:nvGraphicFramePr>
        <p:xfrm>
          <a:off x="1" y="921397"/>
          <a:ext cx="9144000" cy="48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5" y="311787"/>
            <a:ext cx="7871989" cy="612000"/>
          </a:xfrm>
        </p:spPr>
        <p:txBody>
          <a:bodyPr>
            <a:noAutofit/>
          </a:bodyPr>
          <a:lstStyle/>
          <a:p>
            <a:r>
              <a:rPr lang="hu-HU" sz="2200" dirty="0"/>
              <a:t>A jelenlegi helyzet indexe az elmúlt 1 év legmagasabb szintjére emelkedett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5" y="647443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598095" y="5934213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0" y="6399622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246312"/>
              </p:ext>
            </p:extLst>
          </p:nvPr>
        </p:nvGraphicFramePr>
        <p:xfrm>
          <a:off x="31505" y="923787"/>
          <a:ext cx="9080989" cy="501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314733"/>
            <a:ext cx="8068245" cy="612000"/>
          </a:xfrm>
        </p:spPr>
        <p:txBody>
          <a:bodyPr>
            <a:noAutofit/>
          </a:bodyPr>
          <a:lstStyle/>
          <a:p>
            <a:r>
              <a:rPr lang="hu-HU" sz="2000" dirty="0"/>
              <a:t>A javulás Az üzleti környezet kivételével minden vizsgált tényező kapcsán jellemző volt áprilishoz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214545"/>
            <a:ext cx="91124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3" y="1298260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75363" y="2103491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004587"/>
            <a:ext cx="461665" cy="23286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    </a:t>
            </a:r>
            <a:r>
              <a:rPr lang="hu-HU" b="1" dirty="0">
                <a:solidFill>
                  <a:srgbClr val="FF0000"/>
                </a:solidFill>
              </a:rPr>
              <a:t>Kedvezőtlen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94932-ECBF-43EE-AAF0-B32C0382D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344794"/>
              </p:ext>
            </p:extLst>
          </p:nvPr>
        </p:nvGraphicFramePr>
        <p:xfrm>
          <a:off x="0" y="926733"/>
          <a:ext cx="9143999" cy="52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0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366"/>
            <a:ext cx="8342616" cy="612000"/>
          </a:xfrm>
        </p:spPr>
        <p:txBody>
          <a:bodyPr>
            <a:noAutofit/>
          </a:bodyPr>
          <a:lstStyle/>
          <a:p>
            <a:r>
              <a:rPr lang="hu-HU" sz="1800" dirty="0"/>
              <a:t>A kilátások a bérszint és a foglalkoztatás kapcsán gyengültek,</a:t>
            </a:r>
            <a:br>
              <a:rPr lang="hu-HU" sz="1800" dirty="0"/>
            </a:br>
            <a:r>
              <a:rPr lang="hu-HU" sz="1800" dirty="0"/>
              <a:t>a többi vizsgált tényező kapcsán azonban optimistábbak lettek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548" y="6457023"/>
            <a:ext cx="195857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353044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2" y="1634918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66966" y="2445465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700215"/>
            <a:ext cx="461665" cy="18136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 </a:t>
            </a:r>
            <a:r>
              <a:rPr lang="hu-HU" b="1" dirty="0">
                <a:solidFill>
                  <a:srgbClr val="FF0000"/>
                </a:solidFill>
              </a:rPr>
              <a:t>Gyengül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50BA5B-DAAF-4CAF-B569-384E3FB3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215020"/>
              </p:ext>
            </p:extLst>
          </p:nvPr>
        </p:nvGraphicFramePr>
        <p:xfrm>
          <a:off x="0" y="937367"/>
          <a:ext cx="9143999" cy="551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743" y="310449"/>
            <a:ext cx="8322068" cy="612000"/>
          </a:xfrm>
        </p:spPr>
        <p:txBody>
          <a:bodyPr>
            <a:noAutofit/>
          </a:bodyPr>
          <a:lstStyle/>
          <a:p>
            <a:r>
              <a:rPr lang="hu-HU" sz="1790" dirty="0"/>
              <a:t>A várakozások a nagyvállatoknál javultak, a kkv-knál azonban gyengültek: a </a:t>
            </a:r>
            <a:r>
              <a:rPr lang="hu-HU" sz="1790" dirty="0" err="1"/>
              <a:t>mikrocégeknél</a:t>
            </a:r>
            <a:r>
              <a:rPr lang="hu-HU" sz="1790" dirty="0"/>
              <a:t> 5 hónapja nem voltak ilyen pesszimisták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59964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478173" y="5925795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94825" y="6399621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252447"/>
              </p:ext>
            </p:extLst>
          </p:nvPr>
        </p:nvGraphicFramePr>
        <p:xfrm>
          <a:off x="-1" y="922449"/>
          <a:ext cx="9144001" cy="500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70486</TotalTime>
  <Words>1157</Words>
  <Application>Microsoft Office PowerPoint</Application>
  <PresentationFormat>Diavetítés a képernyőre (4:3 oldalarány)</PresentationFormat>
  <Paragraphs>129</Paragraphs>
  <Slides>26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MNB téma 4_3 új</vt:lpstr>
      <vt:lpstr>MNB téma 4_3 nyomtatásra</vt:lpstr>
      <vt:lpstr>Az mnb Vállalati Konjunktúra felmérésének 2024. májusi eredményei</vt:lpstr>
      <vt:lpstr>Az mnb vállalati konjunktúra felmérései</vt:lpstr>
      <vt:lpstr>A vállalati konjunktúra továbbra is kedvezőtlen, de kismértékben javult áprilishoz képest</vt:lpstr>
      <vt:lpstr>Az mnb vállalati konjunktúraindexe az áprilisi -5-ről -2 pontra emelkedett</vt:lpstr>
      <vt:lpstr>A jelenlegi helyzet indexe az elmúlt 1 év legmagasabb szintjére emelkedett</vt:lpstr>
      <vt:lpstr>A javulás Az üzleti környezet kivételével minden vizsgált tényező kapcsán jellemző volt áprilishoz képest</vt:lpstr>
      <vt:lpstr>A kilátások a bérszint és a foglalkoztatás kapcsán gyengültek, a többi vizsgált tényező kapcsán azonban optimistábbak lettek </vt:lpstr>
      <vt:lpstr>A várakozások a nagyvállatoknál javultak, a kkv-knál azonban gyengültek: a mikrocégeknél 5 hónapja nem voltak ilyen pesszimisták</vt:lpstr>
      <vt:lpstr>Termelés és kereslet</vt:lpstr>
      <vt:lpstr>az 1 évvel korábbi szinthez viszonyított átlagos kapacitás-kihasználtság nem változott, továbbra is 92 százalék</vt:lpstr>
      <vt:lpstr>A szolgáltatás és kereskedelemben nőtt, a többi iparágban csökkent az átlagos kapacitás-kihasználtság az előző hónaphoz képest</vt:lpstr>
      <vt:lpstr>A kapacitás-kihasználtságra vonatkozó várakozások kismértékben javultak, elsősorban a nagyvállalati optimizmus erősödése miatt</vt:lpstr>
      <vt:lpstr>az átlagos bevételi szint az 1 évvel korábbi szint 93 százalékáról 97 százalékra nőtt, ami az elmúlt 8 hónap legmagasabb értéke</vt:lpstr>
      <vt:lpstr>Az aktuális helyzet kedvezőtlen megítélése javult és a jövőre vonatkozó optimizmus is erősödött a bevételi szintre vonatkozóan</vt:lpstr>
      <vt:lpstr>PowerPoint-bemutató</vt:lpstr>
      <vt:lpstr>Üzleti környezet, beruházások, foglalkoztatás</vt:lpstr>
      <vt:lpstr>AZ ÜZLETI KÖRNYEZET átlagos megítélése a mikrovállalatok kivételével gyengült az előző hónaphoz képest</vt:lpstr>
      <vt:lpstr>Az üzleti környezetre vonatkozó várakozások azonban minimálisan javultak</vt:lpstr>
      <vt:lpstr>A szolgálatás és kereskedelemben javult, a többi iparágban gyengült a beruházási tervek mutatója áprilishoz képest</vt:lpstr>
      <vt:lpstr>A létszámváltoztatási tervek mutatója gyengült áprilishoz képest, a mikrocégeknél 1 éve nem volt ilyen kedvezőtlen</vt:lpstr>
      <vt:lpstr>Az iparban és építőiparban javult, a többi tevékenységi körben viszont jelentősen gyengült a létszámbővítési tervek mutatója</vt:lpstr>
      <vt:lpstr>Árak</vt:lpstr>
      <vt:lpstr>Az iparban és építőiparban rekordalacsony szintre csökkent az elmúlt 3 hónapban megvalósított áremelések mutatója</vt:lpstr>
      <vt:lpstr>A következő 3 hónapban tervezett áremelések mutatója 3 havi csökkenést követően újra kismértékben emelkedett</vt:lpstr>
      <vt:lpstr>az infláció miatt a válaszadók 26 százaléka tervez évközi béremelést</vt:lpstr>
      <vt:lpstr>Köszönjük minden közreműködőnek a felmérésben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Nyitrai Tamás</cp:lastModifiedBy>
  <cp:revision>2572</cp:revision>
  <dcterms:created xsi:type="dcterms:W3CDTF">2020-04-06T05:19:02Z</dcterms:created>
  <dcterms:modified xsi:type="dcterms:W3CDTF">2024-06-07T08:25:14Z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