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39"/>
  </p:notesMasterIdLst>
  <p:handoutMasterIdLst>
    <p:handoutMasterId r:id="rId40"/>
  </p:handoutMasterIdLst>
  <p:sldIdLst>
    <p:sldId id="318" r:id="rId2"/>
    <p:sldId id="263" r:id="rId3"/>
    <p:sldId id="265" r:id="rId4"/>
    <p:sldId id="266" r:id="rId5"/>
    <p:sldId id="267" r:id="rId6"/>
    <p:sldId id="269" r:id="rId7"/>
    <p:sldId id="270" r:id="rId8"/>
    <p:sldId id="271" r:id="rId9"/>
    <p:sldId id="336" r:id="rId10"/>
    <p:sldId id="277" r:id="rId11"/>
    <p:sldId id="272" r:id="rId12"/>
    <p:sldId id="273" r:id="rId13"/>
    <p:sldId id="319" r:id="rId14"/>
    <p:sldId id="274" r:id="rId15"/>
    <p:sldId id="275" r:id="rId16"/>
    <p:sldId id="279" r:id="rId17"/>
    <p:sldId id="280" r:id="rId18"/>
    <p:sldId id="281" r:id="rId19"/>
    <p:sldId id="282" r:id="rId20"/>
    <p:sldId id="337" r:id="rId21"/>
    <p:sldId id="284" r:id="rId22"/>
    <p:sldId id="320" r:id="rId23"/>
    <p:sldId id="321" r:id="rId24"/>
    <p:sldId id="322" r:id="rId25"/>
    <p:sldId id="323" r:id="rId26"/>
    <p:sldId id="338" r:id="rId27"/>
    <p:sldId id="297" r:id="rId28"/>
    <p:sldId id="296" r:id="rId29"/>
    <p:sldId id="295" r:id="rId30"/>
    <p:sldId id="327" r:id="rId31"/>
    <p:sldId id="328" r:id="rId32"/>
    <p:sldId id="339" r:id="rId33"/>
    <p:sldId id="329" r:id="rId34"/>
    <p:sldId id="298" r:id="rId35"/>
    <p:sldId id="341" r:id="rId36"/>
    <p:sldId id="340" r:id="rId37"/>
    <p:sldId id="302" r:id="rId3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5C1D"/>
    <a:srgbClr val="1E2452"/>
    <a:srgbClr val="5DB4DF"/>
    <a:srgbClr val="92B93B"/>
    <a:srgbClr val="777063"/>
    <a:srgbClr val="A69F94"/>
    <a:srgbClr val="EAB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0" autoAdjust="0"/>
  </p:normalViewPr>
  <p:slideViewPr>
    <p:cSldViewPr>
      <p:cViewPr varScale="1">
        <p:scale>
          <a:sx n="111" d="100"/>
          <a:sy n="111" d="100"/>
        </p:scale>
        <p:origin x="1512" y="96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/>
      <dgm:t>
        <a:bodyPr/>
        <a:lstStyle/>
        <a:p>
          <a:r>
            <a:rPr lang="en-GB" sz="1600" noProof="0" dirty="0"/>
            <a:t>Existing external risks have moderately eased, but have not disappeared completely. The shock absorbing capacity of the domestic banking sector remained strong over the past period.  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en-GB" sz="1600" noProof="0" dirty="0"/>
            <a:t>In 2017, domestic banks are characterized by high profitability, mainly due to one-off and unsustainable items. Long-term sustainability of bank’s profitability can be ensured by digitalisation and </a:t>
          </a:r>
          <a:r>
            <a:rPr lang="en-GB" sz="1600" noProof="0" dirty="0" err="1"/>
            <a:t>automatisation</a:t>
          </a:r>
          <a:r>
            <a:rPr lang="en-GB" sz="1600" noProof="0" dirty="0"/>
            <a:t>. 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en-GB" sz="1600" noProof="0" dirty="0"/>
            <a:t>Similarly to the previous years, portfolio cleaning has been continued, which contributes to an improvement in lending capacity.</a:t>
          </a:r>
          <a:r>
            <a:rPr lang="hu-HU" sz="1600" noProof="0" dirty="0"/>
            <a:t> </a:t>
          </a:r>
          <a:r>
            <a:rPr lang="en-GB" sz="1600" noProof="0" dirty="0"/>
            <a:t>Social </a:t>
          </a:r>
          <a:r>
            <a:rPr lang="hu-HU" sz="1600" noProof="0" dirty="0" err="1"/>
            <a:t>implications</a:t>
          </a:r>
          <a:r>
            <a:rPr lang="en-GB" sz="1600" noProof="0" dirty="0"/>
            <a:t> of </a:t>
          </a:r>
          <a:r>
            <a:rPr lang="hu-HU" sz="1600" noProof="0" dirty="0" err="1"/>
            <a:t>debt</a:t>
          </a:r>
          <a:r>
            <a:rPr lang="hu-HU" sz="1600" noProof="0" dirty="0"/>
            <a:t> </a:t>
          </a:r>
          <a:r>
            <a:rPr lang="hu-HU" sz="1600" noProof="0" dirty="0" err="1"/>
            <a:t>settlement</a:t>
          </a:r>
          <a:r>
            <a:rPr lang="hu-HU" sz="1600" noProof="0" dirty="0"/>
            <a:t>, </a:t>
          </a:r>
          <a:r>
            <a:rPr lang="hu-HU" sz="1600" noProof="0" dirty="0" err="1"/>
            <a:t>however</a:t>
          </a:r>
          <a:r>
            <a:rPr lang="hu-HU" sz="1600" noProof="0" dirty="0"/>
            <a:t>, </a:t>
          </a:r>
          <a:r>
            <a:rPr lang="en-GB" sz="1600" noProof="0" dirty="0"/>
            <a:t>should be monitored with increased </a:t>
          </a:r>
          <a:r>
            <a:rPr lang="hu-HU" sz="1600" noProof="0" dirty="0"/>
            <a:t>a</a:t>
          </a:r>
          <a:r>
            <a:rPr lang="en-GB" sz="1600" noProof="0" dirty="0" err="1"/>
            <a:t>ttention</a:t>
          </a:r>
          <a:r>
            <a:rPr lang="en-GB" sz="1600" noProof="0" dirty="0"/>
            <a:t>. 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DC6DE52D-8FE6-47FD-B365-9BCEC6503C8E}">
      <dgm:prSet custT="1"/>
      <dgm:spPr>
        <a:solidFill>
          <a:srgbClr val="7E5C1D">
            <a:alpha val="50196"/>
          </a:srgb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 2017, a broad-based expansion was observed in domestic lending and housing market as well. Housing prices do not show excessive level of increase compared to economic fundamentals.</a:t>
          </a:r>
        </a:p>
      </dgm:t>
    </dgm:pt>
    <dgm:pt modelId="{85659F13-DA95-46FD-92DE-92858C4BA1C5}" type="parTrans" cxnId="{55642F86-BBB0-4250-A210-D9A19FAB1B36}">
      <dgm:prSet/>
      <dgm:spPr/>
      <dgm:t>
        <a:bodyPr/>
        <a:lstStyle/>
        <a:p>
          <a:endParaRPr lang="en-US"/>
        </a:p>
      </dgm:t>
    </dgm:pt>
    <dgm:pt modelId="{D63B868C-BDB5-478F-98E9-8B0D4E2F7714}" type="sibTrans" cxnId="{55642F86-BBB0-4250-A210-D9A19FAB1B36}">
      <dgm:prSet/>
      <dgm:spPr/>
      <dgm:t>
        <a:bodyPr/>
        <a:lstStyle/>
        <a:p>
          <a:endParaRPr lang="en-US"/>
        </a:p>
      </dgm:t>
    </dgm:pt>
    <dgm:pt modelId="{1B7D8B9A-BB2E-402F-86D9-D4B36CD5D539}">
      <dgm:prSet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en-GB" sz="1600" noProof="0" dirty="0"/>
            <a:t>Special attention is devoted to household’s financial vulnerability and financial literacy as well. The report focuses on mitigating interest rate risks on housing loans.</a:t>
          </a:r>
        </a:p>
      </dgm:t>
    </dgm:pt>
    <dgm:pt modelId="{A5C8B613-1209-4AA0-A28E-75E7E14CE37D}" type="parTrans" cxnId="{8EBB3776-92BC-416D-9AF5-07659EF65BA1}">
      <dgm:prSet/>
      <dgm:spPr/>
      <dgm:t>
        <a:bodyPr/>
        <a:lstStyle/>
        <a:p>
          <a:endParaRPr lang="en-US"/>
        </a:p>
      </dgm:t>
    </dgm:pt>
    <dgm:pt modelId="{C12730D2-FD8A-4E54-84C8-0D93FC27812B}" type="sibTrans" cxnId="{8EBB3776-92BC-416D-9AF5-07659EF65BA1}">
      <dgm:prSet/>
      <dgm:spPr/>
      <dgm:t>
        <a:bodyPr/>
        <a:lstStyle/>
        <a:p>
          <a:endParaRPr lang="en-US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5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5"/>
      <dgm:spPr/>
    </dgm:pt>
    <dgm:pt modelId="{7337476A-FFD2-4503-8236-DBCCA0A1EAC6}" type="pres">
      <dgm:prSet presAssocID="{D27A8739-2284-401A-9A44-50581DBB4A1A}" presName="dstNode" presStyleLbl="node1" presStyleIdx="0" presStyleCnt="5"/>
      <dgm:spPr/>
    </dgm:pt>
    <dgm:pt modelId="{2A744287-2E1E-4391-9F7D-5DFEBB18C29C}" type="pres">
      <dgm:prSet presAssocID="{5A70A127-7AA4-472B-9044-88976BFC0DDA}" presName="text_1" presStyleLbl="node1" presStyleIdx="0" presStyleCnt="5" custScaleY="124598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5"/>
      <dgm:spPr>
        <a:solidFill>
          <a:schemeClr val="accent6">
            <a:lumMod val="75000"/>
          </a:schemeClr>
        </a:solidFill>
      </dgm:spPr>
    </dgm:pt>
    <dgm:pt modelId="{CF153D15-DF24-4ABE-BE53-4948A33EC74A}" type="pres">
      <dgm:prSet presAssocID="{DC6DE52D-8FE6-47FD-B365-9BCEC6503C8E}" presName="text_2" presStyleLbl="node1" presStyleIdx="1" presStyleCnt="5" custScaleX="99931" custScaleY="126047">
        <dgm:presLayoutVars>
          <dgm:bulletEnabled val="1"/>
        </dgm:presLayoutVars>
      </dgm:prSet>
      <dgm:spPr/>
    </dgm:pt>
    <dgm:pt modelId="{5CEAB679-B584-4561-BA28-534258364524}" type="pres">
      <dgm:prSet presAssocID="{DC6DE52D-8FE6-47FD-B365-9BCEC6503C8E}" presName="accent_2" presStyleCnt="0"/>
      <dgm:spPr/>
    </dgm:pt>
    <dgm:pt modelId="{F649B687-0377-48D9-869B-436608AF3BED}" type="pres">
      <dgm:prSet presAssocID="{DC6DE52D-8FE6-47FD-B365-9BCEC6503C8E}" presName="accentRepeatNode" presStyleLbl="solidFgAcc1" presStyleIdx="1" presStyleCnt="5"/>
      <dgm:spPr/>
    </dgm:pt>
    <dgm:pt modelId="{34F5510E-5DC9-40A4-AE16-33F1AA1FDF9E}" type="pres">
      <dgm:prSet presAssocID="{1B7D8B9A-BB2E-402F-86D9-D4B36CD5D539}" presName="text_3" presStyleLbl="node1" presStyleIdx="2" presStyleCnt="5" custScaleX="101940" custScaleY="127496">
        <dgm:presLayoutVars>
          <dgm:bulletEnabled val="1"/>
        </dgm:presLayoutVars>
      </dgm:prSet>
      <dgm:spPr/>
    </dgm:pt>
    <dgm:pt modelId="{B16D7475-39D1-418E-BE05-03C85CE6C295}" type="pres">
      <dgm:prSet presAssocID="{1B7D8B9A-BB2E-402F-86D9-D4B36CD5D539}" presName="accent_3" presStyleCnt="0"/>
      <dgm:spPr/>
    </dgm:pt>
    <dgm:pt modelId="{5C13260E-4345-4A11-B1BD-709632295E21}" type="pres">
      <dgm:prSet presAssocID="{1B7D8B9A-BB2E-402F-86D9-D4B36CD5D539}" presName="accentRepeatNode" presStyleLbl="solidFgAcc1" presStyleIdx="2" presStyleCnt="5"/>
      <dgm:spPr/>
    </dgm:pt>
    <dgm:pt modelId="{F963F287-9765-4BC5-9B8C-D43E06FF9EE1}" type="pres">
      <dgm:prSet presAssocID="{0908818D-0311-4925-BA51-144B0CDE72C0}" presName="text_4" presStyleLbl="node1" presStyleIdx="3" presStyleCnt="5" custScaleX="102856" custScaleY="128945">
        <dgm:presLayoutVars>
          <dgm:bulletEnabled val="1"/>
        </dgm:presLayoutVars>
      </dgm:prSet>
      <dgm:spPr/>
    </dgm:pt>
    <dgm:pt modelId="{DF4DD55D-B70B-4081-9E5B-614CF5AFEE38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5"/>
      <dgm:spPr/>
    </dgm:pt>
    <dgm:pt modelId="{9E8760E0-A6D7-45C6-AB5E-D493CAC56B35}" type="pres">
      <dgm:prSet presAssocID="{8C8EE247-F336-42AD-959E-ACB3F66D289B}" presName="text_5" presStyleLbl="node1" presStyleIdx="4" presStyleCnt="5" custScaleX="101280" custScaleY="130393">
        <dgm:presLayoutVars>
          <dgm:bulletEnabled val="1"/>
        </dgm:presLayoutVars>
      </dgm:prSet>
      <dgm:spPr/>
    </dgm:pt>
    <dgm:pt modelId="{D3997A45-4A76-42DD-833D-0EDDB6C454A7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5"/>
      <dgm:spPr/>
    </dgm:pt>
  </dgm:ptLst>
  <dgm:cxnLst>
    <dgm:cxn modelId="{B48CDA02-711F-4801-B4FC-8108286325A3}" type="presOf" srcId="{1B7D8B9A-BB2E-402F-86D9-D4B36CD5D539}" destId="{34F5510E-5DC9-40A4-AE16-33F1AA1FDF9E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BB0A6822-696C-430D-B318-4F28353EA7D1}" type="presOf" srcId="{D27A8739-2284-401A-9A44-50581DBB4A1A}" destId="{C187C86A-758D-46F6-AD59-62BE9594A311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8EBB3776-92BC-416D-9AF5-07659EF65BA1}" srcId="{D27A8739-2284-401A-9A44-50581DBB4A1A}" destId="{1B7D8B9A-BB2E-402F-86D9-D4B36CD5D539}" srcOrd="2" destOrd="0" parTransId="{A5C8B613-1209-4AA0-A28E-75E7E14CE37D}" sibTransId="{C12730D2-FD8A-4E54-84C8-0D93FC27812B}"/>
    <dgm:cxn modelId="{240FDF59-6257-478B-9B12-5E8FE46CF0F4}" type="presOf" srcId="{5A70A127-7AA4-472B-9044-88976BFC0DDA}" destId="{2A744287-2E1E-4391-9F7D-5DFEBB18C29C}" srcOrd="0" destOrd="0" presId="urn:microsoft.com/office/officeart/2008/layout/VerticalCurvedList"/>
    <dgm:cxn modelId="{7B0F3081-6739-46C3-AAB1-52B33744583D}" type="presOf" srcId="{4FE4E69F-2722-411F-A79D-B93096C32506}" destId="{FBB4BE13-2B90-4556-9B30-6A97A2921C81}" srcOrd="0" destOrd="0" presId="urn:microsoft.com/office/officeart/2008/layout/VerticalCurvedList"/>
    <dgm:cxn modelId="{55642F86-BBB0-4250-A210-D9A19FAB1B36}" srcId="{D27A8739-2284-401A-9A44-50581DBB4A1A}" destId="{DC6DE52D-8FE6-47FD-B365-9BCEC6503C8E}" srcOrd="1" destOrd="0" parTransId="{85659F13-DA95-46FD-92DE-92858C4BA1C5}" sibTransId="{D63B868C-BDB5-478F-98E9-8B0D4E2F7714}"/>
    <dgm:cxn modelId="{42286694-A968-4335-B1B3-E7474D6C309C}" type="presOf" srcId="{DC6DE52D-8FE6-47FD-B365-9BCEC6503C8E}" destId="{CF153D15-DF24-4ABE-BE53-4948A33EC74A}" srcOrd="0" destOrd="0" presId="urn:microsoft.com/office/officeart/2008/layout/VerticalCurvedList"/>
    <dgm:cxn modelId="{8F93AEC4-1EE9-4C4D-B9BD-53886356E5C6}" type="presOf" srcId="{8C8EE247-F336-42AD-959E-ACB3F66D289B}" destId="{9E8760E0-A6D7-45C6-AB5E-D493CAC56B35}" srcOrd="0" destOrd="0" presId="urn:microsoft.com/office/officeart/2008/layout/VerticalCurvedList"/>
    <dgm:cxn modelId="{B6C90AE7-5543-452F-88FB-A6C5E98FB737}" type="presOf" srcId="{0908818D-0311-4925-BA51-144B0CDE72C0}" destId="{F963F287-9765-4BC5-9B8C-D43E06FF9EE1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5667C1A3-6C7F-400C-879E-B8C374E16B2B}" type="presParOf" srcId="{C187C86A-758D-46F6-AD59-62BE9594A311}" destId="{54B839CE-E463-49D7-B1C4-08E57049B092}" srcOrd="0" destOrd="0" presId="urn:microsoft.com/office/officeart/2008/layout/VerticalCurvedList"/>
    <dgm:cxn modelId="{1408CA40-547F-484E-A716-BE3FA868B841}" type="presParOf" srcId="{54B839CE-E463-49D7-B1C4-08E57049B092}" destId="{17F2F251-7507-484A-9F97-DFBEA11B9712}" srcOrd="0" destOrd="0" presId="urn:microsoft.com/office/officeart/2008/layout/VerticalCurvedList"/>
    <dgm:cxn modelId="{B00EBD10-8F35-4ACE-8048-B8D01C1A8E2C}" type="presParOf" srcId="{17F2F251-7507-484A-9F97-DFBEA11B9712}" destId="{75019996-51E8-402C-AD01-FDD09B5959FC}" srcOrd="0" destOrd="0" presId="urn:microsoft.com/office/officeart/2008/layout/VerticalCurvedList"/>
    <dgm:cxn modelId="{C54FBCF0-734F-42DF-A57C-4CCBF55EA759}" type="presParOf" srcId="{17F2F251-7507-484A-9F97-DFBEA11B9712}" destId="{FBB4BE13-2B90-4556-9B30-6A97A2921C81}" srcOrd="1" destOrd="0" presId="urn:microsoft.com/office/officeart/2008/layout/VerticalCurvedList"/>
    <dgm:cxn modelId="{8DCF4517-2435-4031-88A9-F01B07678A5B}" type="presParOf" srcId="{17F2F251-7507-484A-9F97-DFBEA11B9712}" destId="{BACBB4D1-59D6-4911-9D57-BE9306ED8E5F}" srcOrd="2" destOrd="0" presId="urn:microsoft.com/office/officeart/2008/layout/VerticalCurvedList"/>
    <dgm:cxn modelId="{84337689-7B42-4954-96BB-045607C45888}" type="presParOf" srcId="{17F2F251-7507-484A-9F97-DFBEA11B9712}" destId="{7337476A-FFD2-4503-8236-DBCCA0A1EAC6}" srcOrd="3" destOrd="0" presId="urn:microsoft.com/office/officeart/2008/layout/VerticalCurvedList"/>
    <dgm:cxn modelId="{54E1F929-17B2-4067-B344-898FB69C9975}" type="presParOf" srcId="{54B839CE-E463-49D7-B1C4-08E57049B092}" destId="{2A744287-2E1E-4391-9F7D-5DFEBB18C29C}" srcOrd="1" destOrd="0" presId="urn:microsoft.com/office/officeart/2008/layout/VerticalCurvedList"/>
    <dgm:cxn modelId="{2D77B6A8-50B0-4230-8A04-E0D5C6BD1DB9}" type="presParOf" srcId="{54B839CE-E463-49D7-B1C4-08E57049B092}" destId="{54CB5A54-B1AF-4FE7-8D0D-3E221FF411B3}" srcOrd="2" destOrd="0" presId="urn:microsoft.com/office/officeart/2008/layout/VerticalCurvedList"/>
    <dgm:cxn modelId="{F36295BB-EB4A-4094-9AED-971E11C40182}" type="presParOf" srcId="{54CB5A54-B1AF-4FE7-8D0D-3E221FF411B3}" destId="{6B72F60C-4BD3-4A49-974B-39C43FDD0F15}" srcOrd="0" destOrd="0" presId="urn:microsoft.com/office/officeart/2008/layout/VerticalCurvedList"/>
    <dgm:cxn modelId="{BBEEE6D4-3DD0-4EBF-9623-E0A059D30DD2}" type="presParOf" srcId="{54B839CE-E463-49D7-B1C4-08E57049B092}" destId="{CF153D15-DF24-4ABE-BE53-4948A33EC74A}" srcOrd="3" destOrd="0" presId="urn:microsoft.com/office/officeart/2008/layout/VerticalCurvedList"/>
    <dgm:cxn modelId="{0F6328CF-F609-45BA-A696-3EE34AF9CFDC}" type="presParOf" srcId="{54B839CE-E463-49D7-B1C4-08E57049B092}" destId="{5CEAB679-B584-4561-BA28-534258364524}" srcOrd="4" destOrd="0" presId="urn:microsoft.com/office/officeart/2008/layout/VerticalCurvedList"/>
    <dgm:cxn modelId="{BE9B203F-0910-4D6C-8B62-B69CD547A077}" type="presParOf" srcId="{5CEAB679-B584-4561-BA28-534258364524}" destId="{F649B687-0377-48D9-869B-436608AF3BED}" srcOrd="0" destOrd="0" presId="urn:microsoft.com/office/officeart/2008/layout/VerticalCurvedList"/>
    <dgm:cxn modelId="{39FBA49F-C7CC-4B0C-A815-753F82486986}" type="presParOf" srcId="{54B839CE-E463-49D7-B1C4-08E57049B092}" destId="{34F5510E-5DC9-40A4-AE16-33F1AA1FDF9E}" srcOrd="5" destOrd="0" presId="urn:microsoft.com/office/officeart/2008/layout/VerticalCurvedList"/>
    <dgm:cxn modelId="{1D437A4E-CD0D-4748-A472-27F3B74D1CCD}" type="presParOf" srcId="{54B839CE-E463-49D7-B1C4-08E57049B092}" destId="{B16D7475-39D1-418E-BE05-03C85CE6C295}" srcOrd="6" destOrd="0" presId="urn:microsoft.com/office/officeart/2008/layout/VerticalCurvedList"/>
    <dgm:cxn modelId="{31C46D93-483A-4D31-9FB6-4F0EB671A246}" type="presParOf" srcId="{B16D7475-39D1-418E-BE05-03C85CE6C295}" destId="{5C13260E-4345-4A11-B1BD-709632295E21}" srcOrd="0" destOrd="0" presId="urn:microsoft.com/office/officeart/2008/layout/VerticalCurvedList"/>
    <dgm:cxn modelId="{A75CD783-A422-418A-BC35-475E1FE5AAEE}" type="presParOf" srcId="{54B839CE-E463-49D7-B1C4-08E57049B092}" destId="{F963F287-9765-4BC5-9B8C-D43E06FF9EE1}" srcOrd="7" destOrd="0" presId="urn:microsoft.com/office/officeart/2008/layout/VerticalCurvedList"/>
    <dgm:cxn modelId="{0464A1EA-FC0A-4D82-B275-4D5A751FB9EE}" type="presParOf" srcId="{54B839CE-E463-49D7-B1C4-08E57049B092}" destId="{DF4DD55D-B70B-4081-9E5B-614CF5AFEE38}" srcOrd="8" destOrd="0" presId="urn:microsoft.com/office/officeart/2008/layout/VerticalCurvedList"/>
    <dgm:cxn modelId="{32909916-97F6-4EBE-9351-96D4419C612A}" type="presParOf" srcId="{DF4DD55D-B70B-4081-9E5B-614CF5AFEE38}" destId="{F4A14187-DFBB-415D-B499-1615A0A49A29}" srcOrd="0" destOrd="0" presId="urn:microsoft.com/office/officeart/2008/layout/VerticalCurvedList"/>
    <dgm:cxn modelId="{BD9FC31C-CC8D-449B-AFA8-C8697230BC98}" type="presParOf" srcId="{54B839CE-E463-49D7-B1C4-08E57049B092}" destId="{9E8760E0-A6D7-45C6-AB5E-D493CAC56B35}" srcOrd="9" destOrd="0" presId="urn:microsoft.com/office/officeart/2008/layout/VerticalCurvedList"/>
    <dgm:cxn modelId="{25A51D9C-CE5D-42DE-974B-C268E1CBDECD}" type="presParOf" srcId="{54B839CE-E463-49D7-B1C4-08E57049B092}" destId="{D3997A45-4A76-42DD-833D-0EDDB6C454A7}" srcOrd="10" destOrd="0" presId="urn:microsoft.com/office/officeart/2008/layout/VerticalCurvedList"/>
    <dgm:cxn modelId="{E11DA6CB-0708-4843-A96B-86E49D1F354C}" type="presParOf" srcId="{D3997A45-4A76-42DD-833D-0EDDB6C454A7}" destId="{E3D36AA9-0246-4AB1-8BAC-A47B8D0321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en-GB" sz="1600" noProof="0" dirty="0"/>
            <a:t>Existing external risks have moderately eased, but have not disappeared completely. The shock absorbing capacity of the domestic banking sector remained strong over the past period.  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en-GB" sz="1600" noProof="0" dirty="0"/>
            <a:t>In 2017, domestic banks are characterized by high profitability, mainly due to one-off and unsustainable items. Long-term sustainability of bank’s profitability can be ensured by digitalisation and </a:t>
          </a:r>
          <a:r>
            <a:rPr lang="en-GB" sz="1600" noProof="0" dirty="0" err="1"/>
            <a:t>automatisation</a:t>
          </a:r>
          <a:r>
            <a:rPr lang="en-GB" sz="1600" noProof="0" dirty="0"/>
            <a:t>. 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en-GB" sz="1600" noProof="0" dirty="0"/>
            <a:t>Similarly to the previous years, portfolio cleaning has been continued, which contributes to an improvement in lending capacity.</a:t>
          </a:r>
          <a:r>
            <a:rPr lang="hu-HU" sz="1600" noProof="0" dirty="0"/>
            <a:t> </a:t>
          </a:r>
          <a:r>
            <a:rPr lang="en-GB" sz="1600" noProof="0" dirty="0"/>
            <a:t>Social </a:t>
          </a:r>
          <a:r>
            <a:rPr lang="hu-HU" sz="1600" noProof="0" dirty="0" err="1"/>
            <a:t>implications</a:t>
          </a:r>
          <a:r>
            <a:rPr lang="en-GB" sz="1600" noProof="0" dirty="0"/>
            <a:t> of </a:t>
          </a:r>
          <a:r>
            <a:rPr lang="hu-HU" sz="1600" noProof="0" dirty="0" err="1"/>
            <a:t>debt</a:t>
          </a:r>
          <a:r>
            <a:rPr lang="hu-HU" sz="1600" noProof="0" dirty="0"/>
            <a:t> </a:t>
          </a:r>
          <a:r>
            <a:rPr lang="hu-HU" sz="1600" noProof="0" dirty="0" err="1"/>
            <a:t>settlement</a:t>
          </a:r>
          <a:r>
            <a:rPr lang="hu-HU" sz="1600" noProof="0" dirty="0"/>
            <a:t>, </a:t>
          </a:r>
          <a:r>
            <a:rPr lang="hu-HU" sz="1600" noProof="0" dirty="0" err="1"/>
            <a:t>however</a:t>
          </a:r>
          <a:r>
            <a:rPr lang="hu-HU" sz="1600" noProof="0" dirty="0"/>
            <a:t>, </a:t>
          </a:r>
          <a:r>
            <a:rPr lang="en-GB" sz="1600" noProof="0" dirty="0"/>
            <a:t>should be monitored with increased </a:t>
          </a:r>
          <a:r>
            <a:rPr lang="hu-HU" sz="1600" noProof="0" dirty="0"/>
            <a:t>a</a:t>
          </a:r>
          <a:r>
            <a:rPr lang="en-GB" sz="1600" noProof="0" dirty="0" err="1"/>
            <a:t>ttention</a:t>
          </a:r>
          <a:r>
            <a:rPr lang="en-GB" sz="1600" noProof="0" dirty="0"/>
            <a:t>. 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DC6DE52D-8FE6-47FD-B365-9BCEC6503C8E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 2017, a broad-based expansion was observed in domestic lending and housing market as well. Housing prices do not show excessive level of increase compared to economic fundamentals.</a:t>
          </a:r>
        </a:p>
      </dgm:t>
    </dgm:pt>
    <dgm:pt modelId="{85659F13-DA95-46FD-92DE-92858C4BA1C5}" type="parTrans" cxnId="{55642F86-BBB0-4250-A210-D9A19FAB1B36}">
      <dgm:prSet/>
      <dgm:spPr/>
      <dgm:t>
        <a:bodyPr/>
        <a:lstStyle/>
        <a:p>
          <a:endParaRPr lang="en-US"/>
        </a:p>
      </dgm:t>
    </dgm:pt>
    <dgm:pt modelId="{D63B868C-BDB5-478F-98E9-8B0D4E2F7714}" type="sibTrans" cxnId="{55642F86-BBB0-4250-A210-D9A19FAB1B36}">
      <dgm:prSet/>
      <dgm:spPr/>
      <dgm:t>
        <a:bodyPr/>
        <a:lstStyle/>
        <a:p>
          <a:endParaRPr lang="en-US"/>
        </a:p>
      </dgm:t>
    </dgm:pt>
    <dgm:pt modelId="{1B7D8B9A-BB2E-402F-86D9-D4B36CD5D539}">
      <dgm:prSet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en-GB" sz="1600" noProof="0" dirty="0"/>
            <a:t>Special attention is devoted to household’s financial vulnerability and financial literacy as well. The report focuses on mitigating interest rate risks on housing loans.</a:t>
          </a:r>
        </a:p>
      </dgm:t>
    </dgm:pt>
    <dgm:pt modelId="{A5C8B613-1209-4AA0-A28E-75E7E14CE37D}" type="parTrans" cxnId="{8EBB3776-92BC-416D-9AF5-07659EF65BA1}">
      <dgm:prSet/>
      <dgm:spPr/>
      <dgm:t>
        <a:bodyPr/>
        <a:lstStyle/>
        <a:p>
          <a:endParaRPr lang="en-US"/>
        </a:p>
      </dgm:t>
    </dgm:pt>
    <dgm:pt modelId="{C12730D2-FD8A-4E54-84C8-0D93FC27812B}" type="sibTrans" cxnId="{8EBB3776-92BC-416D-9AF5-07659EF65BA1}">
      <dgm:prSet/>
      <dgm:spPr/>
      <dgm:t>
        <a:bodyPr/>
        <a:lstStyle/>
        <a:p>
          <a:endParaRPr lang="en-US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5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5"/>
      <dgm:spPr/>
    </dgm:pt>
    <dgm:pt modelId="{7337476A-FFD2-4503-8236-DBCCA0A1EAC6}" type="pres">
      <dgm:prSet presAssocID="{D27A8739-2284-401A-9A44-50581DBB4A1A}" presName="dstNode" presStyleLbl="node1" presStyleIdx="0" presStyleCnt="5"/>
      <dgm:spPr/>
    </dgm:pt>
    <dgm:pt modelId="{2A744287-2E1E-4391-9F7D-5DFEBB18C29C}" type="pres">
      <dgm:prSet presAssocID="{5A70A127-7AA4-472B-9044-88976BFC0DDA}" presName="text_1" presStyleLbl="node1" presStyleIdx="0" presStyleCnt="5" custScaleY="124598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5"/>
      <dgm:spPr>
        <a:solidFill>
          <a:schemeClr val="bg1"/>
        </a:solidFill>
      </dgm:spPr>
    </dgm:pt>
    <dgm:pt modelId="{CF153D15-DF24-4ABE-BE53-4948A33EC74A}" type="pres">
      <dgm:prSet presAssocID="{DC6DE52D-8FE6-47FD-B365-9BCEC6503C8E}" presName="text_2" presStyleLbl="node1" presStyleIdx="1" presStyleCnt="5" custScaleX="99931" custScaleY="126047">
        <dgm:presLayoutVars>
          <dgm:bulletEnabled val="1"/>
        </dgm:presLayoutVars>
      </dgm:prSet>
      <dgm:spPr/>
    </dgm:pt>
    <dgm:pt modelId="{5CEAB679-B584-4561-BA28-534258364524}" type="pres">
      <dgm:prSet presAssocID="{DC6DE52D-8FE6-47FD-B365-9BCEC6503C8E}" presName="accent_2" presStyleCnt="0"/>
      <dgm:spPr/>
    </dgm:pt>
    <dgm:pt modelId="{F649B687-0377-48D9-869B-436608AF3BED}" type="pres">
      <dgm:prSet presAssocID="{DC6DE52D-8FE6-47FD-B365-9BCEC6503C8E}" presName="accentRepeatNode" presStyleLbl="solidFgAcc1" presStyleIdx="1" presStyleCnt="5"/>
      <dgm:spPr>
        <a:solidFill>
          <a:schemeClr val="accent6">
            <a:lumMod val="75000"/>
          </a:schemeClr>
        </a:solidFill>
      </dgm:spPr>
    </dgm:pt>
    <dgm:pt modelId="{34F5510E-5DC9-40A4-AE16-33F1AA1FDF9E}" type="pres">
      <dgm:prSet presAssocID="{1B7D8B9A-BB2E-402F-86D9-D4B36CD5D539}" presName="text_3" presStyleLbl="node1" presStyleIdx="2" presStyleCnt="5" custScaleX="101940" custScaleY="127496">
        <dgm:presLayoutVars>
          <dgm:bulletEnabled val="1"/>
        </dgm:presLayoutVars>
      </dgm:prSet>
      <dgm:spPr/>
    </dgm:pt>
    <dgm:pt modelId="{B16D7475-39D1-418E-BE05-03C85CE6C295}" type="pres">
      <dgm:prSet presAssocID="{1B7D8B9A-BB2E-402F-86D9-D4B36CD5D539}" presName="accent_3" presStyleCnt="0"/>
      <dgm:spPr/>
    </dgm:pt>
    <dgm:pt modelId="{5C13260E-4345-4A11-B1BD-709632295E21}" type="pres">
      <dgm:prSet presAssocID="{1B7D8B9A-BB2E-402F-86D9-D4B36CD5D539}" presName="accentRepeatNode" presStyleLbl="solidFgAcc1" presStyleIdx="2" presStyleCnt="5"/>
      <dgm:spPr/>
    </dgm:pt>
    <dgm:pt modelId="{F963F287-9765-4BC5-9B8C-D43E06FF9EE1}" type="pres">
      <dgm:prSet presAssocID="{0908818D-0311-4925-BA51-144B0CDE72C0}" presName="text_4" presStyleLbl="node1" presStyleIdx="3" presStyleCnt="5" custScaleX="102856" custScaleY="128945">
        <dgm:presLayoutVars>
          <dgm:bulletEnabled val="1"/>
        </dgm:presLayoutVars>
      </dgm:prSet>
      <dgm:spPr/>
    </dgm:pt>
    <dgm:pt modelId="{DF4DD55D-B70B-4081-9E5B-614CF5AFEE38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5"/>
      <dgm:spPr/>
    </dgm:pt>
    <dgm:pt modelId="{9E8760E0-A6D7-45C6-AB5E-D493CAC56B35}" type="pres">
      <dgm:prSet presAssocID="{8C8EE247-F336-42AD-959E-ACB3F66D289B}" presName="text_5" presStyleLbl="node1" presStyleIdx="4" presStyleCnt="5" custScaleX="101280" custScaleY="130393">
        <dgm:presLayoutVars>
          <dgm:bulletEnabled val="1"/>
        </dgm:presLayoutVars>
      </dgm:prSet>
      <dgm:spPr/>
    </dgm:pt>
    <dgm:pt modelId="{D3997A45-4A76-42DD-833D-0EDDB6C454A7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5"/>
      <dgm:spPr/>
    </dgm:pt>
  </dgm:ptLst>
  <dgm:cxnLst>
    <dgm:cxn modelId="{B48CDA02-711F-4801-B4FC-8108286325A3}" type="presOf" srcId="{1B7D8B9A-BB2E-402F-86D9-D4B36CD5D539}" destId="{34F5510E-5DC9-40A4-AE16-33F1AA1FDF9E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BB0A6822-696C-430D-B318-4F28353EA7D1}" type="presOf" srcId="{D27A8739-2284-401A-9A44-50581DBB4A1A}" destId="{C187C86A-758D-46F6-AD59-62BE9594A311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8EBB3776-92BC-416D-9AF5-07659EF65BA1}" srcId="{D27A8739-2284-401A-9A44-50581DBB4A1A}" destId="{1B7D8B9A-BB2E-402F-86D9-D4B36CD5D539}" srcOrd="2" destOrd="0" parTransId="{A5C8B613-1209-4AA0-A28E-75E7E14CE37D}" sibTransId="{C12730D2-FD8A-4E54-84C8-0D93FC27812B}"/>
    <dgm:cxn modelId="{240FDF59-6257-478B-9B12-5E8FE46CF0F4}" type="presOf" srcId="{5A70A127-7AA4-472B-9044-88976BFC0DDA}" destId="{2A744287-2E1E-4391-9F7D-5DFEBB18C29C}" srcOrd="0" destOrd="0" presId="urn:microsoft.com/office/officeart/2008/layout/VerticalCurvedList"/>
    <dgm:cxn modelId="{7B0F3081-6739-46C3-AAB1-52B33744583D}" type="presOf" srcId="{4FE4E69F-2722-411F-A79D-B93096C32506}" destId="{FBB4BE13-2B90-4556-9B30-6A97A2921C81}" srcOrd="0" destOrd="0" presId="urn:microsoft.com/office/officeart/2008/layout/VerticalCurvedList"/>
    <dgm:cxn modelId="{55642F86-BBB0-4250-A210-D9A19FAB1B36}" srcId="{D27A8739-2284-401A-9A44-50581DBB4A1A}" destId="{DC6DE52D-8FE6-47FD-B365-9BCEC6503C8E}" srcOrd="1" destOrd="0" parTransId="{85659F13-DA95-46FD-92DE-92858C4BA1C5}" sibTransId="{D63B868C-BDB5-478F-98E9-8B0D4E2F7714}"/>
    <dgm:cxn modelId="{42286694-A968-4335-B1B3-E7474D6C309C}" type="presOf" srcId="{DC6DE52D-8FE6-47FD-B365-9BCEC6503C8E}" destId="{CF153D15-DF24-4ABE-BE53-4948A33EC74A}" srcOrd="0" destOrd="0" presId="urn:microsoft.com/office/officeart/2008/layout/VerticalCurvedList"/>
    <dgm:cxn modelId="{8F93AEC4-1EE9-4C4D-B9BD-53886356E5C6}" type="presOf" srcId="{8C8EE247-F336-42AD-959E-ACB3F66D289B}" destId="{9E8760E0-A6D7-45C6-AB5E-D493CAC56B35}" srcOrd="0" destOrd="0" presId="urn:microsoft.com/office/officeart/2008/layout/VerticalCurvedList"/>
    <dgm:cxn modelId="{B6C90AE7-5543-452F-88FB-A6C5E98FB737}" type="presOf" srcId="{0908818D-0311-4925-BA51-144B0CDE72C0}" destId="{F963F287-9765-4BC5-9B8C-D43E06FF9EE1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5667C1A3-6C7F-400C-879E-B8C374E16B2B}" type="presParOf" srcId="{C187C86A-758D-46F6-AD59-62BE9594A311}" destId="{54B839CE-E463-49D7-B1C4-08E57049B092}" srcOrd="0" destOrd="0" presId="urn:microsoft.com/office/officeart/2008/layout/VerticalCurvedList"/>
    <dgm:cxn modelId="{1408CA40-547F-484E-A716-BE3FA868B841}" type="presParOf" srcId="{54B839CE-E463-49D7-B1C4-08E57049B092}" destId="{17F2F251-7507-484A-9F97-DFBEA11B9712}" srcOrd="0" destOrd="0" presId="urn:microsoft.com/office/officeart/2008/layout/VerticalCurvedList"/>
    <dgm:cxn modelId="{B00EBD10-8F35-4ACE-8048-B8D01C1A8E2C}" type="presParOf" srcId="{17F2F251-7507-484A-9F97-DFBEA11B9712}" destId="{75019996-51E8-402C-AD01-FDD09B5959FC}" srcOrd="0" destOrd="0" presId="urn:microsoft.com/office/officeart/2008/layout/VerticalCurvedList"/>
    <dgm:cxn modelId="{C54FBCF0-734F-42DF-A57C-4CCBF55EA759}" type="presParOf" srcId="{17F2F251-7507-484A-9F97-DFBEA11B9712}" destId="{FBB4BE13-2B90-4556-9B30-6A97A2921C81}" srcOrd="1" destOrd="0" presId="urn:microsoft.com/office/officeart/2008/layout/VerticalCurvedList"/>
    <dgm:cxn modelId="{8DCF4517-2435-4031-88A9-F01B07678A5B}" type="presParOf" srcId="{17F2F251-7507-484A-9F97-DFBEA11B9712}" destId="{BACBB4D1-59D6-4911-9D57-BE9306ED8E5F}" srcOrd="2" destOrd="0" presId="urn:microsoft.com/office/officeart/2008/layout/VerticalCurvedList"/>
    <dgm:cxn modelId="{84337689-7B42-4954-96BB-045607C45888}" type="presParOf" srcId="{17F2F251-7507-484A-9F97-DFBEA11B9712}" destId="{7337476A-FFD2-4503-8236-DBCCA0A1EAC6}" srcOrd="3" destOrd="0" presId="urn:microsoft.com/office/officeart/2008/layout/VerticalCurvedList"/>
    <dgm:cxn modelId="{54E1F929-17B2-4067-B344-898FB69C9975}" type="presParOf" srcId="{54B839CE-E463-49D7-B1C4-08E57049B092}" destId="{2A744287-2E1E-4391-9F7D-5DFEBB18C29C}" srcOrd="1" destOrd="0" presId="urn:microsoft.com/office/officeart/2008/layout/VerticalCurvedList"/>
    <dgm:cxn modelId="{2D77B6A8-50B0-4230-8A04-E0D5C6BD1DB9}" type="presParOf" srcId="{54B839CE-E463-49D7-B1C4-08E57049B092}" destId="{54CB5A54-B1AF-4FE7-8D0D-3E221FF411B3}" srcOrd="2" destOrd="0" presId="urn:microsoft.com/office/officeart/2008/layout/VerticalCurvedList"/>
    <dgm:cxn modelId="{F36295BB-EB4A-4094-9AED-971E11C40182}" type="presParOf" srcId="{54CB5A54-B1AF-4FE7-8D0D-3E221FF411B3}" destId="{6B72F60C-4BD3-4A49-974B-39C43FDD0F15}" srcOrd="0" destOrd="0" presId="urn:microsoft.com/office/officeart/2008/layout/VerticalCurvedList"/>
    <dgm:cxn modelId="{BBEEE6D4-3DD0-4EBF-9623-E0A059D30DD2}" type="presParOf" srcId="{54B839CE-E463-49D7-B1C4-08E57049B092}" destId="{CF153D15-DF24-4ABE-BE53-4948A33EC74A}" srcOrd="3" destOrd="0" presId="urn:microsoft.com/office/officeart/2008/layout/VerticalCurvedList"/>
    <dgm:cxn modelId="{0F6328CF-F609-45BA-A696-3EE34AF9CFDC}" type="presParOf" srcId="{54B839CE-E463-49D7-B1C4-08E57049B092}" destId="{5CEAB679-B584-4561-BA28-534258364524}" srcOrd="4" destOrd="0" presId="urn:microsoft.com/office/officeart/2008/layout/VerticalCurvedList"/>
    <dgm:cxn modelId="{BE9B203F-0910-4D6C-8B62-B69CD547A077}" type="presParOf" srcId="{5CEAB679-B584-4561-BA28-534258364524}" destId="{F649B687-0377-48D9-869B-436608AF3BED}" srcOrd="0" destOrd="0" presId="urn:microsoft.com/office/officeart/2008/layout/VerticalCurvedList"/>
    <dgm:cxn modelId="{39FBA49F-C7CC-4B0C-A815-753F82486986}" type="presParOf" srcId="{54B839CE-E463-49D7-B1C4-08E57049B092}" destId="{34F5510E-5DC9-40A4-AE16-33F1AA1FDF9E}" srcOrd="5" destOrd="0" presId="urn:microsoft.com/office/officeart/2008/layout/VerticalCurvedList"/>
    <dgm:cxn modelId="{1D437A4E-CD0D-4748-A472-27F3B74D1CCD}" type="presParOf" srcId="{54B839CE-E463-49D7-B1C4-08E57049B092}" destId="{B16D7475-39D1-418E-BE05-03C85CE6C295}" srcOrd="6" destOrd="0" presId="urn:microsoft.com/office/officeart/2008/layout/VerticalCurvedList"/>
    <dgm:cxn modelId="{31C46D93-483A-4D31-9FB6-4F0EB671A246}" type="presParOf" srcId="{B16D7475-39D1-418E-BE05-03C85CE6C295}" destId="{5C13260E-4345-4A11-B1BD-709632295E21}" srcOrd="0" destOrd="0" presId="urn:microsoft.com/office/officeart/2008/layout/VerticalCurvedList"/>
    <dgm:cxn modelId="{A75CD783-A422-418A-BC35-475E1FE5AAEE}" type="presParOf" srcId="{54B839CE-E463-49D7-B1C4-08E57049B092}" destId="{F963F287-9765-4BC5-9B8C-D43E06FF9EE1}" srcOrd="7" destOrd="0" presId="urn:microsoft.com/office/officeart/2008/layout/VerticalCurvedList"/>
    <dgm:cxn modelId="{0464A1EA-FC0A-4D82-B275-4D5A751FB9EE}" type="presParOf" srcId="{54B839CE-E463-49D7-B1C4-08E57049B092}" destId="{DF4DD55D-B70B-4081-9E5B-614CF5AFEE38}" srcOrd="8" destOrd="0" presId="urn:microsoft.com/office/officeart/2008/layout/VerticalCurvedList"/>
    <dgm:cxn modelId="{32909916-97F6-4EBE-9351-96D4419C612A}" type="presParOf" srcId="{DF4DD55D-B70B-4081-9E5B-614CF5AFEE38}" destId="{F4A14187-DFBB-415D-B499-1615A0A49A29}" srcOrd="0" destOrd="0" presId="urn:microsoft.com/office/officeart/2008/layout/VerticalCurvedList"/>
    <dgm:cxn modelId="{BD9FC31C-CC8D-449B-AFA8-C8697230BC98}" type="presParOf" srcId="{54B839CE-E463-49D7-B1C4-08E57049B092}" destId="{9E8760E0-A6D7-45C6-AB5E-D493CAC56B35}" srcOrd="9" destOrd="0" presId="urn:microsoft.com/office/officeart/2008/layout/VerticalCurvedList"/>
    <dgm:cxn modelId="{25A51D9C-CE5D-42DE-974B-C268E1CBDECD}" type="presParOf" srcId="{54B839CE-E463-49D7-B1C4-08E57049B092}" destId="{D3997A45-4A76-42DD-833D-0EDDB6C454A7}" srcOrd="10" destOrd="0" presId="urn:microsoft.com/office/officeart/2008/layout/VerticalCurvedList"/>
    <dgm:cxn modelId="{E11DA6CB-0708-4843-A96B-86E49D1F354C}" type="presParOf" srcId="{D3997A45-4A76-42DD-833D-0EDDB6C454A7}" destId="{E3D36AA9-0246-4AB1-8BAC-A47B8D0321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en-GB" sz="1600" noProof="0" dirty="0"/>
            <a:t>Existing external risks have moderately eased, but have not disappeared completely. The shock absorbing capacity of the domestic banking sector remained strong over the past period.  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en-GB" sz="1600" noProof="0" dirty="0"/>
            <a:t>In 2017, domestic banks are characterized by high profitability, mainly due to one-off and unsustainable items. Long-term sustainability of bank’s profitability can be ensured by digitalisation and </a:t>
          </a:r>
          <a:r>
            <a:rPr lang="en-GB" sz="1600" noProof="0" dirty="0" err="1"/>
            <a:t>automatisation</a:t>
          </a:r>
          <a:r>
            <a:rPr lang="en-GB" sz="1600" noProof="0" dirty="0"/>
            <a:t>. 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en-GB" sz="1600" noProof="0" dirty="0"/>
            <a:t>Similarly to the previous years, portfolio cleaning has been continued, which contributes to an improvement in lending capacity.</a:t>
          </a:r>
          <a:r>
            <a:rPr lang="hu-HU" sz="1600" noProof="0" dirty="0"/>
            <a:t> </a:t>
          </a:r>
          <a:r>
            <a:rPr lang="en-GB" sz="1600" noProof="0" dirty="0"/>
            <a:t>Social </a:t>
          </a:r>
          <a:r>
            <a:rPr lang="hu-HU" sz="1600" noProof="0" dirty="0" err="1"/>
            <a:t>implications</a:t>
          </a:r>
          <a:r>
            <a:rPr lang="en-GB" sz="1600" noProof="0" dirty="0"/>
            <a:t> of </a:t>
          </a:r>
          <a:r>
            <a:rPr lang="hu-HU" sz="1600" noProof="0" dirty="0" err="1"/>
            <a:t>debt</a:t>
          </a:r>
          <a:r>
            <a:rPr lang="hu-HU" sz="1600" noProof="0" dirty="0"/>
            <a:t> </a:t>
          </a:r>
          <a:r>
            <a:rPr lang="hu-HU" sz="1600" noProof="0" dirty="0" err="1"/>
            <a:t>settlement</a:t>
          </a:r>
          <a:r>
            <a:rPr lang="hu-HU" sz="1600" noProof="0" dirty="0"/>
            <a:t>, </a:t>
          </a:r>
          <a:r>
            <a:rPr lang="hu-HU" sz="1600" noProof="0" dirty="0" err="1"/>
            <a:t>however</a:t>
          </a:r>
          <a:r>
            <a:rPr lang="hu-HU" sz="1600" noProof="0" dirty="0"/>
            <a:t>, </a:t>
          </a:r>
          <a:r>
            <a:rPr lang="en-GB" sz="1600" noProof="0" dirty="0"/>
            <a:t>should be monitored with increased </a:t>
          </a:r>
          <a:r>
            <a:rPr lang="hu-HU" sz="1600" noProof="0" dirty="0"/>
            <a:t>a</a:t>
          </a:r>
          <a:r>
            <a:rPr lang="en-GB" sz="1600" noProof="0" dirty="0" err="1"/>
            <a:t>ttention</a:t>
          </a:r>
          <a:r>
            <a:rPr lang="en-GB" sz="1600" noProof="0" dirty="0"/>
            <a:t>. 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DC6DE52D-8FE6-47FD-B365-9BCEC6503C8E}">
      <dgm:prSet custT="1"/>
      <dgm:spPr>
        <a:solidFill>
          <a:srgbClr val="7E5C1D">
            <a:alpha val="50196"/>
          </a:srgb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 2017, a broad-based expansion was observed in domestic lending and housing market as well. Housing prices do not show excessive level of increase compared to economic fundamentals.</a:t>
          </a:r>
        </a:p>
      </dgm:t>
    </dgm:pt>
    <dgm:pt modelId="{85659F13-DA95-46FD-92DE-92858C4BA1C5}" type="parTrans" cxnId="{55642F86-BBB0-4250-A210-D9A19FAB1B36}">
      <dgm:prSet/>
      <dgm:spPr/>
      <dgm:t>
        <a:bodyPr/>
        <a:lstStyle/>
        <a:p>
          <a:endParaRPr lang="en-US"/>
        </a:p>
      </dgm:t>
    </dgm:pt>
    <dgm:pt modelId="{D63B868C-BDB5-478F-98E9-8B0D4E2F7714}" type="sibTrans" cxnId="{55642F86-BBB0-4250-A210-D9A19FAB1B36}">
      <dgm:prSet/>
      <dgm:spPr/>
      <dgm:t>
        <a:bodyPr/>
        <a:lstStyle/>
        <a:p>
          <a:endParaRPr lang="en-US"/>
        </a:p>
      </dgm:t>
    </dgm:pt>
    <dgm:pt modelId="{1B7D8B9A-BB2E-402F-86D9-D4B36CD5D539}">
      <dgm:prSet custT="1"/>
      <dgm:spPr/>
      <dgm:t>
        <a:bodyPr/>
        <a:lstStyle/>
        <a:p>
          <a:r>
            <a:rPr lang="en-GB" sz="1600" noProof="0" dirty="0"/>
            <a:t>Special attention is devoted to household’s financial vulnerability and financial literacy as well. The report focuses on mitigating interest rate risks on housing loans.</a:t>
          </a:r>
        </a:p>
      </dgm:t>
    </dgm:pt>
    <dgm:pt modelId="{A5C8B613-1209-4AA0-A28E-75E7E14CE37D}" type="parTrans" cxnId="{8EBB3776-92BC-416D-9AF5-07659EF65BA1}">
      <dgm:prSet/>
      <dgm:spPr/>
      <dgm:t>
        <a:bodyPr/>
        <a:lstStyle/>
        <a:p>
          <a:endParaRPr lang="en-US"/>
        </a:p>
      </dgm:t>
    </dgm:pt>
    <dgm:pt modelId="{C12730D2-FD8A-4E54-84C8-0D93FC27812B}" type="sibTrans" cxnId="{8EBB3776-92BC-416D-9AF5-07659EF65BA1}">
      <dgm:prSet/>
      <dgm:spPr/>
      <dgm:t>
        <a:bodyPr/>
        <a:lstStyle/>
        <a:p>
          <a:endParaRPr lang="en-US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5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5"/>
      <dgm:spPr/>
    </dgm:pt>
    <dgm:pt modelId="{7337476A-FFD2-4503-8236-DBCCA0A1EAC6}" type="pres">
      <dgm:prSet presAssocID="{D27A8739-2284-401A-9A44-50581DBB4A1A}" presName="dstNode" presStyleLbl="node1" presStyleIdx="0" presStyleCnt="5"/>
      <dgm:spPr/>
    </dgm:pt>
    <dgm:pt modelId="{2A744287-2E1E-4391-9F7D-5DFEBB18C29C}" type="pres">
      <dgm:prSet presAssocID="{5A70A127-7AA4-472B-9044-88976BFC0DDA}" presName="text_1" presStyleLbl="node1" presStyleIdx="0" presStyleCnt="5" custScaleY="124598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5"/>
      <dgm:spPr>
        <a:solidFill>
          <a:schemeClr val="bg1"/>
        </a:solidFill>
      </dgm:spPr>
    </dgm:pt>
    <dgm:pt modelId="{CF153D15-DF24-4ABE-BE53-4948A33EC74A}" type="pres">
      <dgm:prSet presAssocID="{DC6DE52D-8FE6-47FD-B365-9BCEC6503C8E}" presName="text_2" presStyleLbl="node1" presStyleIdx="1" presStyleCnt="5" custScaleX="99931" custScaleY="126047">
        <dgm:presLayoutVars>
          <dgm:bulletEnabled val="1"/>
        </dgm:presLayoutVars>
      </dgm:prSet>
      <dgm:spPr/>
    </dgm:pt>
    <dgm:pt modelId="{5CEAB679-B584-4561-BA28-534258364524}" type="pres">
      <dgm:prSet presAssocID="{DC6DE52D-8FE6-47FD-B365-9BCEC6503C8E}" presName="accent_2" presStyleCnt="0"/>
      <dgm:spPr/>
    </dgm:pt>
    <dgm:pt modelId="{F649B687-0377-48D9-869B-436608AF3BED}" type="pres">
      <dgm:prSet presAssocID="{DC6DE52D-8FE6-47FD-B365-9BCEC6503C8E}" presName="accentRepeatNode" presStyleLbl="solidFgAcc1" presStyleIdx="1" presStyleCnt="5"/>
      <dgm:spPr/>
    </dgm:pt>
    <dgm:pt modelId="{34F5510E-5DC9-40A4-AE16-33F1AA1FDF9E}" type="pres">
      <dgm:prSet presAssocID="{1B7D8B9A-BB2E-402F-86D9-D4B36CD5D539}" presName="text_3" presStyleLbl="node1" presStyleIdx="2" presStyleCnt="5" custScaleX="101940" custScaleY="127496">
        <dgm:presLayoutVars>
          <dgm:bulletEnabled val="1"/>
        </dgm:presLayoutVars>
      </dgm:prSet>
      <dgm:spPr/>
    </dgm:pt>
    <dgm:pt modelId="{B16D7475-39D1-418E-BE05-03C85CE6C295}" type="pres">
      <dgm:prSet presAssocID="{1B7D8B9A-BB2E-402F-86D9-D4B36CD5D539}" presName="accent_3" presStyleCnt="0"/>
      <dgm:spPr/>
    </dgm:pt>
    <dgm:pt modelId="{5C13260E-4345-4A11-B1BD-709632295E21}" type="pres">
      <dgm:prSet presAssocID="{1B7D8B9A-BB2E-402F-86D9-D4B36CD5D539}" presName="accentRepeatNode" presStyleLbl="solidFgAcc1" presStyleIdx="2" presStyleCnt="5"/>
      <dgm:spPr>
        <a:solidFill>
          <a:schemeClr val="accent6">
            <a:lumMod val="75000"/>
          </a:schemeClr>
        </a:solidFill>
      </dgm:spPr>
    </dgm:pt>
    <dgm:pt modelId="{F963F287-9765-4BC5-9B8C-D43E06FF9EE1}" type="pres">
      <dgm:prSet presAssocID="{0908818D-0311-4925-BA51-144B0CDE72C0}" presName="text_4" presStyleLbl="node1" presStyleIdx="3" presStyleCnt="5" custScaleX="102856" custScaleY="128945">
        <dgm:presLayoutVars>
          <dgm:bulletEnabled val="1"/>
        </dgm:presLayoutVars>
      </dgm:prSet>
      <dgm:spPr/>
    </dgm:pt>
    <dgm:pt modelId="{DF4DD55D-B70B-4081-9E5B-614CF5AFEE38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5"/>
      <dgm:spPr/>
    </dgm:pt>
    <dgm:pt modelId="{9E8760E0-A6D7-45C6-AB5E-D493CAC56B35}" type="pres">
      <dgm:prSet presAssocID="{8C8EE247-F336-42AD-959E-ACB3F66D289B}" presName="text_5" presStyleLbl="node1" presStyleIdx="4" presStyleCnt="5" custScaleX="101280" custScaleY="130393">
        <dgm:presLayoutVars>
          <dgm:bulletEnabled val="1"/>
        </dgm:presLayoutVars>
      </dgm:prSet>
      <dgm:spPr/>
    </dgm:pt>
    <dgm:pt modelId="{D3997A45-4A76-42DD-833D-0EDDB6C454A7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5"/>
      <dgm:spPr/>
    </dgm:pt>
  </dgm:ptLst>
  <dgm:cxnLst>
    <dgm:cxn modelId="{B48CDA02-711F-4801-B4FC-8108286325A3}" type="presOf" srcId="{1B7D8B9A-BB2E-402F-86D9-D4B36CD5D539}" destId="{34F5510E-5DC9-40A4-AE16-33F1AA1FDF9E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BB0A6822-696C-430D-B318-4F28353EA7D1}" type="presOf" srcId="{D27A8739-2284-401A-9A44-50581DBB4A1A}" destId="{C187C86A-758D-46F6-AD59-62BE9594A311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8EBB3776-92BC-416D-9AF5-07659EF65BA1}" srcId="{D27A8739-2284-401A-9A44-50581DBB4A1A}" destId="{1B7D8B9A-BB2E-402F-86D9-D4B36CD5D539}" srcOrd="2" destOrd="0" parTransId="{A5C8B613-1209-4AA0-A28E-75E7E14CE37D}" sibTransId="{C12730D2-FD8A-4E54-84C8-0D93FC27812B}"/>
    <dgm:cxn modelId="{240FDF59-6257-478B-9B12-5E8FE46CF0F4}" type="presOf" srcId="{5A70A127-7AA4-472B-9044-88976BFC0DDA}" destId="{2A744287-2E1E-4391-9F7D-5DFEBB18C29C}" srcOrd="0" destOrd="0" presId="urn:microsoft.com/office/officeart/2008/layout/VerticalCurvedList"/>
    <dgm:cxn modelId="{7B0F3081-6739-46C3-AAB1-52B33744583D}" type="presOf" srcId="{4FE4E69F-2722-411F-A79D-B93096C32506}" destId="{FBB4BE13-2B90-4556-9B30-6A97A2921C81}" srcOrd="0" destOrd="0" presId="urn:microsoft.com/office/officeart/2008/layout/VerticalCurvedList"/>
    <dgm:cxn modelId="{55642F86-BBB0-4250-A210-D9A19FAB1B36}" srcId="{D27A8739-2284-401A-9A44-50581DBB4A1A}" destId="{DC6DE52D-8FE6-47FD-B365-9BCEC6503C8E}" srcOrd="1" destOrd="0" parTransId="{85659F13-DA95-46FD-92DE-92858C4BA1C5}" sibTransId="{D63B868C-BDB5-478F-98E9-8B0D4E2F7714}"/>
    <dgm:cxn modelId="{42286694-A968-4335-B1B3-E7474D6C309C}" type="presOf" srcId="{DC6DE52D-8FE6-47FD-B365-9BCEC6503C8E}" destId="{CF153D15-DF24-4ABE-BE53-4948A33EC74A}" srcOrd="0" destOrd="0" presId="urn:microsoft.com/office/officeart/2008/layout/VerticalCurvedList"/>
    <dgm:cxn modelId="{8F93AEC4-1EE9-4C4D-B9BD-53886356E5C6}" type="presOf" srcId="{8C8EE247-F336-42AD-959E-ACB3F66D289B}" destId="{9E8760E0-A6D7-45C6-AB5E-D493CAC56B35}" srcOrd="0" destOrd="0" presId="urn:microsoft.com/office/officeart/2008/layout/VerticalCurvedList"/>
    <dgm:cxn modelId="{B6C90AE7-5543-452F-88FB-A6C5E98FB737}" type="presOf" srcId="{0908818D-0311-4925-BA51-144B0CDE72C0}" destId="{F963F287-9765-4BC5-9B8C-D43E06FF9EE1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5667C1A3-6C7F-400C-879E-B8C374E16B2B}" type="presParOf" srcId="{C187C86A-758D-46F6-AD59-62BE9594A311}" destId="{54B839CE-E463-49D7-B1C4-08E57049B092}" srcOrd="0" destOrd="0" presId="urn:microsoft.com/office/officeart/2008/layout/VerticalCurvedList"/>
    <dgm:cxn modelId="{1408CA40-547F-484E-A716-BE3FA868B841}" type="presParOf" srcId="{54B839CE-E463-49D7-B1C4-08E57049B092}" destId="{17F2F251-7507-484A-9F97-DFBEA11B9712}" srcOrd="0" destOrd="0" presId="urn:microsoft.com/office/officeart/2008/layout/VerticalCurvedList"/>
    <dgm:cxn modelId="{B00EBD10-8F35-4ACE-8048-B8D01C1A8E2C}" type="presParOf" srcId="{17F2F251-7507-484A-9F97-DFBEA11B9712}" destId="{75019996-51E8-402C-AD01-FDD09B5959FC}" srcOrd="0" destOrd="0" presId="urn:microsoft.com/office/officeart/2008/layout/VerticalCurvedList"/>
    <dgm:cxn modelId="{C54FBCF0-734F-42DF-A57C-4CCBF55EA759}" type="presParOf" srcId="{17F2F251-7507-484A-9F97-DFBEA11B9712}" destId="{FBB4BE13-2B90-4556-9B30-6A97A2921C81}" srcOrd="1" destOrd="0" presId="urn:microsoft.com/office/officeart/2008/layout/VerticalCurvedList"/>
    <dgm:cxn modelId="{8DCF4517-2435-4031-88A9-F01B07678A5B}" type="presParOf" srcId="{17F2F251-7507-484A-9F97-DFBEA11B9712}" destId="{BACBB4D1-59D6-4911-9D57-BE9306ED8E5F}" srcOrd="2" destOrd="0" presId="urn:microsoft.com/office/officeart/2008/layout/VerticalCurvedList"/>
    <dgm:cxn modelId="{84337689-7B42-4954-96BB-045607C45888}" type="presParOf" srcId="{17F2F251-7507-484A-9F97-DFBEA11B9712}" destId="{7337476A-FFD2-4503-8236-DBCCA0A1EAC6}" srcOrd="3" destOrd="0" presId="urn:microsoft.com/office/officeart/2008/layout/VerticalCurvedList"/>
    <dgm:cxn modelId="{54E1F929-17B2-4067-B344-898FB69C9975}" type="presParOf" srcId="{54B839CE-E463-49D7-B1C4-08E57049B092}" destId="{2A744287-2E1E-4391-9F7D-5DFEBB18C29C}" srcOrd="1" destOrd="0" presId="urn:microsoft.com/office/officeart/2008/layout/VerticalCurvedList"/>
    <dgm:cxn modelId="{2D77B6A8-50B0-4230-8A04-E0D5C6BD1DB9}" type="presParOf" srcId="{54B839CE-E463-49D7-B1C4-08E57049B092}" destId="{54CB5A54-B1AF-4FE7-8D0D-3E221FF411B3}" srcOrd="2" destOrd="0" presId="urn:microsoft.com/office/officeart/2008/layout/VerticalCurvedList"/>
    <dgm:cxn modelId="{F36295BB-EB4A-4094-9AED-971E11C40182}" type="presParOf" srcId="{54CB5A54-B1AF-4FE7-8D0D-3E221FF411B3}" destId="{6B72F60C-4BD3-4A49-974B-39C43FDD0F15}" srcOrd="0" destOrd="0" presId="urn:microsoft.com/office/officeart/2008/layout/VerticalCurvedList"/>
    <dgm:cxn modelId="{BBEEE6D4-3DD0-4EBF-9623-E0A059D30DD2}" type="presParOf" srcId="{54B839CE-E463-49D7-B1C4-08E57049B092}" destId="{CF153D15-DF24-4ABE-BE53-4948A33EC74A}" srcOrd="3" destOrd="0" presId="urn:microsoft.com/office/officeart/2008/layout/VerticalCurvedList"/>
    <dgm:cxn modelId="{0F6328CF-F609-45BA-A696-3EE34AF9CFDC}" type="presParOf" srcId="{54B839CE-E463-49D7-B1C4-08E57049B092}" destId="{5CEAB679-B584-4561-BA28-534258364524}" srcOrd="4" destOrd="0" presId="urn:microsoft.com/office/officeart/2008/layout/VerticalCurvedList"/>
    <dgm:cxn modelId="{BE9B203F-0910-4D6C-8B62-B69CD547A077}" type="presParOf" srcId="{5CEAB679-B584-4561-BA28-534258364524}" destId="{F649B687-0377-48D9-869B-436608AF3BED}" srcOrd="0" destOrd="0" presId="urn:microsoft.com/office/officeart/2008/layout/VerticalCurvedList"/>
    <dgm:cxn modelId="{39FBA49F-C7CC-4B0C-A815-753F82486986}" type="presParOf" srcId="{54B839CE-E463-49D7-B1C4-08E57049B092}" destId="{34F5510E-5DC9-40A4-AE16-33F1AA1FDF9E}" srcOrd="5" destOrd="0" presId="urn:microsoft.com/office/officeart/2008/layout/VerticalCurvedList"/>
    <dgm:cxn modelId="{1D437A4E-CD0D-4748-A472-27F3B74D1CCD}" type="presParOf" srcId="{54B839CE-E463-49D7-B1C4-08E57049B092}" destId="{B16D7475-39D1-418E-BE05-03C85CE6C295}" srcOrd="6" destOrd="0" presId="urn:microsoft.com/office/officeart/2008/layout/VerticalCurvedList"/>
    <dgm:cxn modelId="{31C46D93-483A-4D31-9FB6-4F0EB671A246}" type="presParOf" srcId="{B16D7475-39D1-418E-BE05-03C85CE6C295}" destId="{5C13260E-4345-4A11-B1BD-709632295E21}" srcOrd="0" destOrd="0" presId="urn:microsoft.com/office/officeart/2008/layout/VerticalCurvedList"/>
    <dgm:cxn modelId="{A75CD783-A422-418A-BC35-475E1FE5AAEE}" type="presParOf" srcId="{54B839CE-E463-49D7-B1C4-08E57049B092}" destId="{F963F287-9765-4BC5-9B8C-D43E06FF9EE1}" srcOrd="7" destOrd="0" presId="urn:microsoft.com/office/officeart/2008/layout/VerticalCurvedList"/>
    <dgm:cxn modelId="{0464A1EA-FC0A-4D82-B275-4D5A751FB9EE}" type="presParOf" srcId="{54B839CE-E463-49D7-B1C4-08E57049B092}" destId="{DF4DD55D-B70B-4081-9E5B-614CF5AFEE38}" srcOrd="8" destOrd="0" presId="urn:microsoft.com/office/officeart/2008/layout/VerticalCurvedList"/>
    <dgm:cxn modelId="{32909916-97F6-4EBE-9351-96D4419C612A}" type="presParOf" srcId="{DF4DD55D-B70B-4081-9E5B-614CF5AFEE38}" destId="{F4A14187-DFBB-415D-B499-1615A0A49A29}" srcOrd="0" destOrd="0" presId="urn:microsoft.com/office/officeart/2008/layout/VerticalCurvedList"/>
    <dgm:cxn modelId="{BD9FC31C-CC8D-449B-AFA8-C8697230BC98}" type="presParOf" srcId="{54B839CE-E463-49D7-B1C4-08E57049B092}" destId="{9E8760E0-A6D7-45C6-AB5E-D493CAC56B35}" srcOrd="9" destOrd="0" presId="urn:microsoft.com/office/officeart/2008/layout/VerticalCurvedList"/>
    <dgm:cxn modelId="{25A51D9C-CE5D-42DE-974B-C268E1CBDECD}" type="presParOf" srcId="{54B839CE-E463-49D7-B1C4-08E57049B092}" destId="{D3997A45-4A76-42DD-833D-0EDDB6C454A7}" srcOrd="10" destOrd="0" presId="urn:microsoft.com/office/officeart/2008/layout/VerticalCurvedList"/>
    <dgm:cxn modelId="{E11DA6CB-0708-4843-A96B-86E49D1F354C}" type="presParOf" srcId="{D3997A45-4A76-42DD-833D-0EDDB6C454A7}" destId="{E3D36AA9-0246-4AB1-8BAC-A47B8D0321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en-GB" sz="1600" noProof="0" dirty="0"/>
            <a:t>Existing external risks have moderately eased, but have not disappeared completely. The shock absorbing capacity of the domestic banking sector remained strong over the past period.  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/>
      <dgm:t>
        <a:bodyPr/>
        <a:lstStyle/>
        <a:p>
          <a:r>
            <a:rPr lang="en-GB" sz="1600" noProof="0" dirty="0"/>
            <a:t>In 2017, domestic banks are characterized by high profitability, mainly due to one-off and unsustainable items. Long-term sustainability of bank’s profitability can be ensured by digitalisation and </a:t>
          </a:r>
          <a:r>
            <a:rPr lang="en-GB" sz="1600" noProof="0" dirty="0" err="1"/>
            <a:t>automatisation</a:t>
          </a:r>
          <a:r>
            <a:rPr lang="en-GB" sz="1600" noProof="0" dirty="0"/>
            <a:t>. 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en-GB" sz="1600" noProof="0" dirty="0"/>
            <a:t>Similarly to the previous years, portfolio cleaning has been continued, which contributes to an improvement in lending capacity.</a:t>
          </a:r>
          <a:r>
            <a:rPr lang="hu-HU" sz="1600" noProof="0" dirty="0"/>
            <a:t> </a:t>
          </a:r>
          <a:r>
            <a:rPr lang="en-GB" sz="1600" noProof="0" dirty="0"/>
            <a:t>Social </a:t>
          </a:r>
          <a:r>
            <a:rPr lang="hu-HU" sz="1600" noProof="0" dirty="0" err="1"/>
            <a:t>implications</a:t>
          </a:r>
          <a:r>
            <a:rPr lang="en-GB" sz="1600" noProof="0" dirty="0"/>
            <a:t> of </a:t>
          </a:r>
          <a:r>
            <a:rPr lang="hu-HU" sz="1600" noProof="0" dirty="0" err="1"/>
            <a:t>debt</a:t>
          </a:r>
          <a:r>
            <a:rPr lang="hu-HU" sz="1600" noProof="0" dirty="0"/>
            <a:t> </a:t>
          </a:r>
          <a:r>
            <a:rPr lang="hu-HU" sz="1600" noProof="0" dirty="0" err="1"/>
            <a:t>settlement</a:t>
          </a:r>
          <a:r>
            <a:rPr lang="hu-HU" sz="1600" noProof="0" dirty="0"/>
            <a:t>, </a:t>
          </a:r>
          <a:r>
            <a:rPr lang="hu-HU" sz="1600" noProof="0" dirty="0" err="1"/>
            <a:t>however</a:t>
          </a:r>
          <a:r>
            <a:rPr lang="hu-HU" sz="1600" noProof="0" dirty="0"/>
            <a:t>, </a:t>
          </a:r>
          <a:r>
            <a:rPr lang="en-GB" sz="1600" noProof="0" dirty="0"/>
            <a:t>should be monitored with increased </a:t>
          </a:r>
          <a:r>
            <a:rPr lang="hu-HU" sz="1600" noProof="0" dirty="0"/>
            <a:t>a</a:t>
          </a:r>
          <a:r>
            <a:rPr lang="en-GB" sz="1600" noProof="0" dirty="0" err="1"/>
            <a:t>ttention</a:t>
          </a:r>
          <a:r>
            <a:rPr lang="en-GB" sz="1600" noProof="0" dirty="0"/>
            <a:t>. 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DC6DE52D-8FE6-47FD-B365-9BCEC6503C8E}">
      <dgm:prSet custT="1"/>
      <dgm:spPr>
        <a:solidFill>
          <a:srgbClr val="7E5C1D">
            <a:alpha val="50196"/>
          </a:srgb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 2017, a broad-based expansion was observed in domestic lending and housing market as well. Housing prices do not show excessive level of increase compared to economic fundamentals.</a:t>
          </a:r>
        </a:p>
      </dgm:t>
    </dgm:pt>
    <dgm:pt modelId="{85659F13-DA95-46FD-92DE-92858C4BA1C5}" type="parTrans" cxnId="{55642F86-BBB0-4250-A210-D9A19FAB1B36}">
      <dgm:prSet/>
      <dgm:spPr/>
      <dgm:t>
        <a:bodyPr/>
        <a:lstStyle/>
        <a:p>
          <a:endParaRPr lang="en-US"/>
        </a:p>
      </dgm:t>
    </dgm:pt>
    <dgm:pt modelId="{D63B868C-BDB5-478F-98E9-8B0D4E2F7714}" type="sibTrans" cxnId="{55642F86-BBB0-4250-A210-D9A19FAB1B36}">
      <dgm:prSet/>
      <dgm:spPr/>
      <dgm:t>
        <a:bodyPr/>
        <a:lstStyle/>
        <a:p>
          <a:endParaRPr lang="en-US"/>
        </a:p>
      </dgm:t>
    </dgm:pt>
    <dgm:pt modelId="{1B7D8B9A-BB2E-402F-86D9-D4B36CD5D539}">
      <dgm:prSet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en-GB" sz="1600" noProof="0" dirty="0"/>
            <a:t>Special attention is devoted to household’s financial vulnerability and financial literacy as well. The report focuses on mitigating interest rate risks on housing loans.</a:t>
          </a:r>
        </a:p>
      </dgm:t>
    </dgm:pt>
    <dgm:pt modelId="{A5C8B613-1209-4AA0-A28E-75E7E14CE37D}" type="parTrans" cxnId="{8EBB3776-92BC-416D-9AF5-07659EF65BA1}">
      <dgm:prSet/>
      <dgm:spPr/>
      <dgm:t>
        <a:bodyPr/>
        <a:lstStyle/>
        <a:p>
          <a:endParaRPr lang="en-US"/>
        </a:p>
      </dgm:t>
    </dgm:pt>
    <dgm:pt modelId="{C12730D2-FD8A-4E54-84C8-0D93FC27812B}" type="sibTrans" cxnId="{8EBB3776-92BC-416D-9AF5-07659EF65BA1}">
      <dgm:prSet/>
      <dgm:spPr/>
      <dgm:t>
        <a:bodyPr/>
        <a:lstStyle/>
        <a:p>
          <a:endParaRPr lang="en-US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5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5"/>
      <dgm:spPr/>
    </dgm:pt>
    <dgm:pt modelId="{7337476A-FFD2-4503-8236-DBCCA0A1EAC6}" type="pres">
      <dgm:prSet presAssocID="{D27A8739-2284-401A-9A44-50581DBB4A1A}" presName="dstNode" presStyleLbl="node1" presStyleIdx="0" presStyleCnt="5"/>
      <dgm:spPr/>
    </dgm:pt>
    <dgm:pt modelId="{2A744287-2E1E-4391-9F7D-5DFEBB18C29C}" type="pres">
      <dgm:prSet presAssocID="{5A70A127-7AA4-472B-9044-88976BFC0DDA}" presName="text_1" presStyleLbl="node1" presStyleIdx="0" presStyleCnt="5" custScaleY="124598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5"/>
      <dgm:spPr>
        <a:solidFill>
          <a:schemeClr val="bg1"/>
        </a:solidFill>
      </dgm:spPr>
    </dgm:pt>
    <dgm:pt modelId="{CF153D15-DF24-4ABE-BE53-4948A33EC74A}" type="pres">
      <dgm:prSet presAssocID="{DC6DE52D-8FE6-47FD-B365-9BCEC6503C8E}" presName="text_2" presStyleLbl="node1" presStyleIdx="1" presStyleCnt="5" custScaleX="99931" custScaleY="126047">
        <dgm:presLayoutVars>
          <dgm:bulletEnabled val="1"/>
        </dgm:presLayoutVars>
      </dgm:prSet>
      <dgm:spPr/>
    </dgm:pt>
    <dgm:pt modelId="{5CEAB679-B584-4561-BA28-534258364524}" type="pres">
      <dgm:prSet presAssocID="{DC6DE52D-8FE6-47FD-B365-9BCEC6503C8E}" presName="accent_2" presStyleCnt="0"/>
      <dgm:spPr/>
    </dgm:pt>
    <dgm:pt modelId="{F649B687-0377-48D9-869B-436608AF3BED}" type="pres">
      <dgm:prSet presAssocID="{DC6DE52D-8FE6-47FD-B365-9BCEC6503C8E}" presName="accentRepeatNode" presStyleLbl="solidFgAcc1" presStyleIdx="1" presStyleCnt="5"/>
      <dgm:spPr/>
    </dgm:pt>
    <dgm:pt modelId="{34F5510E-5DC9-40A4-AE16-33F1AA1FDF9E}" type="pres">
      <dgm:prSet presAssocID="{1B7D8B9A-BB2E-402F-86D9-D4B36CD5D539}" presName="text_3" presStyleLbl="node1" presStyleIdx="2" presStyleCnt="5" custScaleX="101940" custScaleY="127496">
        <dgm:presLayoutVars>
          <dgm:bulletEnabled val="1"/>
        </dgm:presLayoutVars>
      </dgm:prSet>
      <dgm:spPr/>
    </dgm:pt>
    <dgm:pt modelId="{B16D7475-39D1-418E-BE05-03C85CE6C295}" type="pres">
      <dgm:prSet presAssocID="{1B7D8B9A-BB2E-402F-86D9-D4B36CD5D539}" presName="accent_3" presStyleCnt="0"/>
      <dgm:spPr/>
    </dgm:pt>
    <dgm:pt modelId="{5C13260E-4345-4A11-B1BD-709632295E21}" type="pres">
      <dgm:prSet presAssocID="{1B7D8B9A-BB2E-402F-86D9-D4B36CD5D539}" presName="accentRepeatNode" presStyleLbl="solidFgAcc1" presStyleIdx="2" presStyleCnt="5"/>
      <dgm:spPr/>
    </dgm:pt>
    <dgm:pt modelId="{F963F287-9765-4BC5-9B8C-D43E06FF9EE1}" type="pres">
      <dgm:prSet presAssocID="{0908818D-0311-4925-BA51-144B0CDE72C0}" presName="text_4" presStyleLbl="node1" presStyleIdx="3" presStyleCnt="5" custScaleX="102856" custScaleY="128945">
        <dgm:presLayoutVars>
          <dgm:bulletEnabled val="1"/>
        </dgm:presLayoutVars>
      </dgm:prSet>
      <dgm:spPr/>
    </dgm:pt>
    <dgm:pt modelId="{DF4DD55D-B70B-4081-9E5B-614CF5AFEE38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5"/>
      <dgm:spPr>
        <a:solidFill>
          <a:schemeClr val="accent6">
            <a:lumMod val="75000"/>
          </a:schemeClr>
        </a:solidFill>
      </dgm:spPr>
    </dgm:pt>
    <dgm:pt modelId="{9E8760E0-A6D7-45C6-AB5E-D493CAC56B35}" type="pres">
      <dgm:prSet presAssocID="{8C8EE247-F336-42AD-959E-ACB3F66D289B}" presName="text_5" presStyleLbl="node1" presStyleIdx="4" presStyleCnt="5" custScaleX="101280" custScaleY="130393">
        <dgm:presLayoutVars>
          <dgm:bulletEnabled val="1"/>
        </dgm:presLayoutVars>
      </dgm:prSet>
      <dgm:spPr/>
    </dgm:pt>
    <dgm:pt modelId="{D3997A45-4A76-42DD-833D-0EDDB6C454A7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5"/>
      <dgm:spPr/>
    </dgm:pt>
  </dgm:ptLst>
  <dgm:cxnLst>
    <dgm:cxn modelId="{B48CDA02-711F-4801-B4FC-8108286325A3}" type="presOf" srcId="{1B7D8B9A-BB2E-402F-86D9-D4B36CD5D539}" destId="{34F5510E-5DC9-40A4-AE16-33F1AA1FDF9E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BB0A6822-696C-430D-B318-4F28353EA7D1}" type="presOf" srcId="{D27A8739-2284-401A-9A44-50581DBB4A1A}" destId="{C187C86A-758D-46F6-AD59-62BE9594A311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8EBB3776-92BC-416D-9AF5-07659EF65BA1}" srcId="{D27A8739-2284-401A-9A44-50581DBB4A1A}" destId="{1B7D8B9A-BB2E-402F-86D9-D4B36CD5D539}" srcOrd="2" destOrd="0" parTransId="{A5C8B613-1209-4AA0-A28E-75E7E14CE37D}" sibTransId="{C12730D2-FD8A-4E54-84C8-0D93FC27812B}"/>
    <dgm:cxn modelId="{240FDF59-6257-478B-9B12-5E8FE46CF0F4}" type="presOf" srcId="{5A70A127-7AA4-472B-9044-88976BFC0DDA}" destId="{2A744287-2E1E-4391-9F7D-5DFEBB18C29C}" srcOrd="0" destOrd="0" presId="urn:microsoft.com/office/officeart/2008/layout/VerticalCurvedList"/>
    <dgm:cxn modelId="{7B0F3081-6739-46C3-AAB1-52B33744583D}" type="presOf" srcId="{4FE4E69F-2722-411F-A79D-B93096C32506}" destId="{FBB4BE13-2B90-4556-9B30-6A97A2921C81}" srcOrd="0" destOrd="0" presId="urn:microsoft.com/office/officeart/2008/layout/VerticalCurvedList"/>
    <dgm:cxn modelId="{55642F86-BBB0-4250-A210-D9A19FAB1B36}" srcId="{D27A8739-2284-401A-9A44-50581DBB4A1A}" destId="{DC6DE52D-8FE6-47FD-B365-9BCEC6503C8E}" srcOrd="1" destOrd="0" parTransId="{85659F13-DA95-46FD-92DE-92858C4BA1C5}" sibTransId="{D63B868C-BDB5-478F-98E9-8B0D4E2F7714}"/>
    <dgm:cxn modelId="{42286694-A968-4335-B1B3-E7474D6C309C}" type="presOf" srcId="{DC6DE52D-8FE6-47FD-B365-9BCEC6503C8E}" destId="{CF153D15-DF24-4ABE-BE53-4948A33EC74A}" srcOrd="0" destOrd="0" presId="urn:microsoft.com/office/officeart/2008/layout/VerticalCurvedList"/>
    <dgm:cxn modelId="{8F93AEC4-1EE9-4C4D-B9BD-53886356E5C6}" type="presOf" srcId="{8C8EE247-F336-42AD-959E-ACB3F66D289B}" destId="{9E8760E0-A6D7-45C6-AB5E-D493CAC56B35}" srcOrd="0" destOrd="0" presId="urn:microsoft.com/office/officeart/2008/layout/VerticalCurvedList"/>
    <dgm:cxn modelId="{B6C90AE7-5543-452F-88FB-A6C5E98FB737}" type="presOf" srcId="{0908818D-0311-4925-BA51-144B0CDE72C0}" destId="{F963F287-9765-4BC5-9B8C-D43E06FF9EE1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5667C1A3-6C7F-400C-879E-B8C374E16B2B}" type="presParOf" srcId="{C187C86A-758D-46F6-AD59-62BE9594A311}" destId="{54B839CE-E463-49D7-B1C4-08E57049B092}" srcOrd="0" destOrd="0" presId="urn:microsoft.com/office/officeart/2008/layout/VerticalCurvedList"/>
    <dgm:cxn modelId="{1408CA40-547F-484E-A716-BE3FA868B841}" type="presParOf" srcId="{54B839CE-E463-49D7-B1C4-08E57049B092}" destId="{17F2F251-7507-484A-9F97-DFBEA11B9712}" srcOrd="0" destOrd="0" presId="urn:microsoft.com/office/officeart/2008/layout/VerticalCurvedList"/>
    <dgm:cxn modelId="{B00EBD10-8F35-4ACE-8048-B8D01C1A8E2C}" type="presParOf" srcId="{17F2F251-7507-484A-9F97-DFBEA11B9712}" destId="{75019996-51E8-402C-AD01-FDD09B5959FC}" srcOrd="0" destOrd="0" presId="urn:microsoft.com/office/officeart/2008/layout/VerticalCurvedList"/>
    <dgm:cxn modelId="{C54FBCF0-734F-42DF-A57C-4CCBF55EA759}" type="presParOf" srcId="{17F2F251-7507-484A-9F97-DFBEA11B9712}" destId="{FBB4BE13-2B90-4556-9B30-6A97A2921C81}" srcOrd="1" destOrd="0" presId="urn:microsoft.com/office/officeart/2008/layout/VerticalCurvedList"/>
    <dgm:cxn modelId="{8DCF4517-2435-4031-88A9-F01B07678A5B}" type="presParOf" srcId="{17F2F251-7507-484A-9F97-DFBEA11B9712}" destId="{BACBB4D1-59D6-4911-9D57-BE9306ED8E5F}" srcOrd="2" destOrd="0" presId="urn:microsoft.com/office/officeart/2008/layout/VerticalCurvedList"/>
    <dgm:cxn modelId="{84337689-7B42-4954-96BB-045607C45888}" type="presParOf" srcId="{17F2F251-7507-484A-9F97-DFBEA11B9712}" destId="{7337476A-FFD2-4503-8236-DBCCA0A1EAC6}" srcOrd="3" destOrd="0" presId="urn:microsoft.com/office/officeart/2008/layout/VerticalCurvedList"/>
    <dgm:cxn modelId="{54E1F929-17B2-4067-B344-898FB69C9975}" type="presParOf" srcId="{54B839CE-E463-49D7-B1C4-08E57049B092}" destId="{2A744287-2E1E-4391-9F7D-5DFEBB18C29C}" srcOrd="1" destOrd="0" presId="urn:microsoft.com/office/officeart/2008/layout/VerticalCurvedList"/>
    <dgm:cxn modelId="{2D77B6A8-50B0-4230-8A04-E0D5C6BD1DB9}" type="presParOf" srcId="{54B839CE-E463-49D7-B1C4-08E57049B092}" destId="{54CB5A54-B1AF-4FE7-8D0D-3E221FF411B3}" srcOrd="2" destOrd="0" presId="urn:microsoft.com/office/officeart/2008/layout/VerticalCurvedList"/>
    <dgm:cxn modelId="{F36295BB-EB4A-4094-9AED-971E11C40182}" type="presParOf" srcId="{54CB5A54-B1AF-4FE7-8D0D-3E221FF411B3}" destId="{6B72F60C-4BD3-4A49-974B-39C43FDD0F15}" srcOrd="0" destOrd="0" presId="urn:microsoft.com/office/officeart/2008/layout/VerticalCurvedList"/>
    <dgm:cxn modelId="{BBEEE6D4-3DD0-4EBF-9623-E0A059D30DD2}" type="presParOf" srcId="{54B839CE-E463-49D7-B1C4-08E57049B092}" destId="{CF153D15-DF24-4ABE-BE53-4948A33EC74A}" srcOrd="3" destOrd="0" presId="urn:microsoft.com/office/officeart/2008/layout/VerticalCurvedList"/>
    <dgm:cxn modelId="{0F6328CF-F609-45BA-A696-3EE34AF9CFDC}" type="presParOf" srcId="{54B839CE-E463-49D7-B1C4-08E57049B092}" destId="{5CEAB679-B584-4561-BA28-534258364524}" srcOrd="4" destOrd="0" presId="urn:microsoft.com/office/officeart/2008/layout/VerticalCurvedList"/>
    <dgm:cxn modelId="{BE9B203F-0910-4D6C-8B62-B69CD547A077}" type="presParOf" srcId="{5CEAB679-B584-4561-BA28-534258364524}" destId="{F649B687-0377-48D9-869B-436608AF3BED}" srcOrd="0" destOrd="0" presId="urn:microsoft.com/office/officeart/2008/layout/VerticalCurvedList"/>
    <dgm:cxn modelId="{39FBA49F-C7CC-4B0C-A815-753F82486986}" type="presParOf" srcId="{54B839CE-E463-49D7-B1C4-08E57049B092}" destId="{34F5510E-5DC9-40A4-AE16-33F1AA1FDF9E}" srcOrd="5" destOrd="0" presId="urn:microsoft.com/office/officeart/2008/layout/VerticalCurvedList"/>
    <dgm:cxn modelId="{1D437A4E-CD0D-4748-A472-27F3B74D1CCD}" type="presParOf" srcId="{54B839CE-E463-49D7-B1C4-08E57049B092}" destId="{B16D7475-39D1-418E-BE05-03C85CE6C295}" srcOrd="6" destOrd="0" presId="urn:microsoft.com/office/officeart/2008/layout/VerticalCurvedList"/>
    <dgm:cxn modelId="{31C46D93-483A-4D31-9FB6-4F0EB671A246}" type="presParOf" srcId="{B16D7475-39D1-418E-BE05-03C85CE6C295}" destId="{5C13260E-4345-4A11-B1BD-709632295E21}" srcOrd="0" destOrd="0" presId="urn:microsoft.com/office/officeart/2008/layout/VerticalCurvedList"/>
    <dgm:cxn modelId="{A75CD783-A422-418A-BC35-475E1FE5AAEE}" type="presParOf" srcId="{54B839CE-E463-49D7-B1C4-08E57049B092}" destId="{F963F287-9765-4BC5-9B8C-D43E06FF9EE1}" srcOrd="7" destOrd="0" presId="urn:microsoft.com/office/officeart/2008/layout/VerticalCurvedList"/>
    <dgm:cxn modelId="{0464A1EA-FC0A-4D82-B275-4D5A751FB9EE}" type="presParOf" srcId="{54B839CE-E463-49D7-B1C4-08E57049B092}" destId="{DF4DD55D-B70B-4081-9E5B-614CF5AFEE38}" srcOrd="8" destOrd="0" presId="urn:microsoft.com/office/officeart/2008/layout/VerticalCurvedList"/>
    <dgm:cxn modelId="{32909916-97F6-4EBE-9351-96D4419C612A}" type="presParOf" srcId="{DF4DD55D-B70B-4081-9E5B-614CF5AFEE38}" destId="{F4A14187-DFBB-415D-B499-1615A0A49A29}" srcOrd="0" destOrd="0" presId="urn:microsoft.com/office/officeart/2008/layout/VerticalCurvedList"/>
    <dgm:cxn modelId="{BD9FC31C-CC8D-449B-AFA8-C8697230BC98}" type="presParOf" srcId="{54B839CE-E463-49D7-B1C4-08E57049B092}" destId="{9E8760E0-A6D7-45C6-AB5E-D493CAC56B35}" srcOrd="9" destOrd="0" presId="urn:microsoft.com/office/officeart/2008/layout/VerticalCurvedList"/>
    <dgm:cxn modelId="{25A51D9C-CE5D-42DE-974B-C268E1CBDECD}" type="presParOf" srcId="{54B839CE-E463-49D7-B1C4-08E57049B092}" destId="{D3997A45-4A76-42DD-833D-0EDDB6C454A7}" srcOrd="10" destOrd="0" presId="urn:microsoft.com/office/officeart/2008/layout/VerticalCurvedList"/>
    <dgm:cxn modelId="{E11DA6CB-0708-4843-A96B-86E49D1F354C}" type="presParOf" srcId="{D3997A45-4A76-42DD-833D-0EDDB6C454A7}" destId="{E3D36AA9-0246-4AB1-8BAC-A47B8D0321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en-GB" sz="1600" noProof="0" dirty="0"/>
            <a:t>Existing external risks have moderately eased, but have not disappeared completely. The shock absorbing capacity of the domestic banking sector remained strong over the past period.  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en-GB" sz="1600" noProof="0" dirty="0"/>
            <a:t>In 2017, domestic banks are characterized by high profitability, mainly due to one-off and unsustainable items. Long-term sustainability of bank’s profitability can be ensured by digitalisation and </a:t>
          </a:r>
          <a:r>
            <a:rPr lang="en-GB" sz="1600" noProof="0" dirty="0" err="1"/>
            <a:t>automatisation</a:t>
          </a:r>
          <a:r>
            <a:rPr lang="en-GB" sz="1600" noProof="0" dirty="0"/>
            <a:t>. 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/>
      <dgm:t>
        <a:bodyPr/>
        <a:lstStyle/>
        <a:p>
          <a:r>
            <a:rPr lang="en-GB" sz="1600" noProof="0" dirty="0"/>
            <a:t>Similarly to the previous years, portfolio cleaning has been continued, which contributes to an improvement in lending capacity.</a:t>
          </a:r>
          <a:r>
            <a:rPr lang="hu-HU" sz="1600" noProof="0" dirty="0"/>
            <a:t> </a:t>
          </a:r>
          <a:r>
            <a:rPr lang="en-GB" sz="1600" noProof="0" dirty="0"/>
            <a:t>Social </a:t>
          </a:r>
          <a:r>
            <a:rPr lang="hu-HU" sz="1600" noProof="0" dirty="0" err="1"/>
            <a:t>implications</a:t>
          </a:r>
          <a:r>
            <a:rPr lang="en-GB" sz="1600" noProof="0" dirty="0"/>
            <a:t> of </a:t>
          </a:r>
          <a:r>
            <a:rPr lang="hu-HU" sz="1600" noProof="0" dirty="0" err="1"/>
            <a:t>debt</a:t>
          </a:r>
          <a:r>
            <a:rPr lang="hu-HU" sz="1600" noProof="0" dirty="0"/>
            <a:t> </a:t>
          </a:r>
          <a:r>
            <a:rPr lang="hu-HU" sz="1600" noProof="0" dirty="0" err="1"/>
            <a:t>settlement</a:t>
          </a:r>
          <a:r>
            <a:rPr lang="hu-HU" sz="1600" noProof="0" dirty="0"/>
            <a:t>, </a:t>
          </a:r>
          <a:r>
            <a:rPr lang="hu-HU" sz="1600" noProof="0" dirty="0" err="1"/>
            <a:t>however</a:t>
          </a:r>
          <a:r>
            <a:rPr lang="hu-HU" sz="1600" noProof="0" dirty="0"/>
            <a:t>, </a:t>
          </a:r>
          <a:r>
            <a:rPr lang="en-GB" sz="1600" noProof="0" dirty="0"/>
            <a:t>should be monitored with increased </a:t>
          </a:r>
          <a:r>
            <a:rPr lang="hu-HU" sz="1600" noProof="0" dirty="0"/>
            <a:t>a</a:t>
          </a:r>
          <a:r>
            <a:rPr lang="en-GB" sz="1600" noProof="0" dirty="0" err="1"/>
            <a:t>ttention</a:t>
          </a:r>
          <a:r>
            <a:rPr lang="en-GB" sz="1600" noProof="0" dirty="0"/>
            <a:t>. 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DC6DE52D-8FE6-47FD-B365-9BCEC6503C8E}">
      <dgm:prSet custT="1"/>
      <dgm:spPr>
        <a:solidFill>
          <a:srgbClr val="7E5C1D">
            <a:alpha val="50196"/>
          </a:srgb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 2017, a broad-based expansion was observed in domestic lending and housing market as well. Housing prices do not show excessive level of increase compared to economic fundamentals.</a:t>
          </a:r>
        </a:p>
      </dgm:t>
    </dgm:pt>
    <dgm:pt modelId="{85659F13-DA95-46FD-92DE-92858C4BA1C5}" type="parTrans" cxnId="{55642F86-BBB0-4250-A210-D9A19FAB1B36}">
      <dgm:prSet/>
      <dgm:spPr/>
      <dgm:t>
        <a:bodyPr/>
        <a:lstStyle/>
        <a:p>
          <a:endParaRPr lang="en-US"/>
        </a:p>
      </dgm:t>
    </dgm:pt>
    <dgm:pt modelId="{D63B868C-BDB5-478F-98E9-8B0D4E2F7714}" type="sibTrans" cxnId="{55642F86-BBB0-4250-A210-D9A19FAB1B36}">
      <dgm:prSet/>
      <dgm:spPr/>
      <dgm:t>
        <a:bodyPr/>
        <a:lstStyle/>
        <a:p>
          <a:endParaRPr lang="en-US"/>
        </a:p>
      </dgm:t>
    </dgm:pt>
    <dgm:pt modelId="{1B7D8B9A-BB2E-402F-86D9-D4B36CD5D539}">
      <dgm:prSet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en-GB" sz="1600" noProof="0" dirty="0"/>
            <a:t>Special attention is devoted to household’s financial vulnerability and financial literacy as well. The report focuses on mitigating interest rate risks on housing loans.</a:t>
          </a:r>
        </a:p>
      </dgm:t>
    </dgm:pt>
    <dgm:pt modelId="{A5C8B613-1209-4AA0-A28E-75E7E14CE37D}" type="parTrans" cxnId="{8EBB3776-92BC-416D-9AF5-07659EF65BA1}">
      <dgm:prSet/>
      <dgm:spPr/>
      <dgm:t>
        <a:bodyPr/>
        <a:lstStyle/>
        <a:p>
          <a:endParaRPr lang="en-US"/>
        </a:p>
      </dgm:t>
    </dgm:pt>
    <dgm:pt modelId="{C12730D2-FD8A-4E54-84C8-0D93FC27812B}" type="sibTrans" cxnId="{8EBB3776-92BC-416D-9AF5-07659EF65BA1}">
      <dgm:prSet/>
      <dgm:spPr/>
      <dgm:t>
        <a:bodyPr/>
        <a:lstStyle/>
        <a:p>
          <a:endParaRPr lang="en-US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5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5"/>
      <dgm:spPr/>
    </dgm:pt>
    <dgm:pt modelId="{7337476A-FFD2-4503-8236-DBCCA0A1EAC6}" type="pres">
      <dgm:prSet presAssocID="{D27A8739-2284-401A-9A44-50581DBB4A1A}" presName="dstNode" presStyleLbl="node1" presStyleIdx="0" presStyleCnt="5"/>
      <dgm:spPr/>
    </dgm:pt>
    <dgm:pt modelId="{2A744287-2E1E-4391-9F7D-5DFEBB18C29C}" type="pres">
      <dgm:prSet presAssocID="{5A70A127-7AA4-472B-9044-88976BFC0DDA}" presName="text_1" presStyleLbl="node1" presStyleIdx="0" presStyleCnt="5" custScaleY="124598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5"/>
      <dgm:spPr>
        <a:solidFill>
          <a:schemeClr val="bg1"/>
        </a:solidFill>
      </dgm:spPr>
    </dgm:pt>
    <dgm:pt modelId="{CF153D15-DF24-4ABE-BE53-4948A33EC74A}" type="pres">
      <dgm:prSet presAssocID="{DC6DE52D-8FE6-47FD-B365-9BCEC6503C8E}" presName="text_2" presStyleLbl="node1" presStyleIdx="1" presStyleCnt="5" custScaleX="99931" custScaleY="126047">
        <dgm:presLayoutVars>
          <dgm:bulletEnabled val="1"/>
        </dgm:presLayoutVars>
      </dgm:prSet>
      <dgm:spPr/>
    </dgm:pt>
    <dgm:pt modelId="{5CEAB679-B584-4561-BA28-534258364524}" type="pres">
      <dgm:prSet presAssocID="{DC6DE52D-8FE6-47FD-B365-9BCEC6503C8E}" presName="accent_2" presStyleCnt="0"/>
      <dgm:spPr/>
    </dgm:pt>
    <dgm:pt modelId="{F649B687-0377-48D9-869B-436608AF3BED}" type="pres">
      <dgm:prSet presAssocID="{DC6DE52D-8FE6-47FD-B365-9BCEC6503C8E}" presName="accentRepeatNode" presStyleLbl="solidFgAcc1" presStyleIdx="1" presStyleCnt="5"/>
      <dgm:spPr/>
    </dgm:pt>
    <dgm:pt modelId="{34F5510E-5DC9-40A4-AE16-33F1AA1FDF9E}" type="pres">
      <dgm:prSet presAssocID="{1B7D8B9A-BB2E-402F-86D9-D4B36CD5D539}" presName="text_3" presStyleLbl="node1" presStyleIdx="2" presStyleCnt="5" custScaleX="101940" custScaleY="127496">
        <dgm:presLayoutVars>
          <dgm:bulletEnabled val="1"/>
        </dgm:presLayoutVars>
      </dgm:prSet>
      <dgm:spPr/>
    </dgm:pt>
    <dgm:pt modelId="{B16D7475-39D1-418E-BE05-03C85CE6C295}" type="pres">
      <dgm:prSet presAssocID="{1B7D8B9A-BB2E-402F-86D9-D4B36CD5D539}" presName="accent_3" presStyleCnt="0"/>
      <dgm:spPr/>
    </dgm:pt>
    <dgm:pt modelId="{5C13260E-4345-4A11-B1BD-709632295E21}" type="pres">
      <dgm:prSet presAssocID="{1B7D8B9A-BB2E-402F-86D9-D4B36CD5D539}" presName="accentRepeatNode" presStyleLbl="solidFgAcc1" presStyleIdx="2" presStyleCnt="5"/>
      <dgm:spPr/>
    </dgm:pt>
    <dgm:pt modelId="{F963F287-9765-4BC5-9B8C-D43E06FF9EE1}" type="pres">
      <dgm:prSet presAssocID="{0908818D-0311-4925-BA51-144B0CDE72C0}" presName="text_4" presStyleLbl="node1" presStyleIdx="3" presStyleCnt="5" custScaleX="102856" custScaleY="128945">
        <dgm:presLayoutVars>
          <dgm:bulletEnabled val="1"/>
        </dgm:presLayoutVars>
      </dgm:prSet>
      <dgm:spPr/>
    </dgm:pt>
    <dgm:pt modelId="{DF4DD55D-B70B-4081-9E5B-614CF5AFEE38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5"/>
      <dgm:spPr/>
    </dgm:pt>
    <dgm:pt modelId="{9E8760E0-A6D7-45C6-AB5E-D493CAC56B35}" type="pres">
      <dgm:prSet presAssocID="{8C8EE247-F336-42AD-959E-ACB3F66D289B}" presName="text_5" presStyleLbl="node1" presStyleIdx="4" presStyleCnt="5" custScaleX="101280" custScaleY="130393">
        <dgm:presLayoutVars>
          <dgm:bulletEnabled val="1"/>
        </dgm:presLayoutVars>
      </dgm:prSet>
      <dgm:spPr/>
    </dgm:pt>
    <dgm:pt modelId="{D3997A45-4A76-42DD-833D-0EDDB6C454A7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5"/>
      <dgm:spPr>
        <a:solidFill>
          <a:schemeClr val="accent6">
            <a:lumMod val="75000"/>
          </a:schemeClr>
        </a:solidFill>
      </dgm:spPr>
    </dgm:pt>
  </dgm:ptLst>
  <dgm:cxnLst>
    <dgm:cxn modelId="{B48CDA02-711F-4801-B4FC-8108286325A3}" type="presOf" srcId="{1B7D8B9A-BB2E-402F-86D9-D4B36CD5D539}" destId="{34F5510E-5DC9-40A4-AE16-33F1AA1FDF9E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BB0A6822-696C-430D-B318-4F28353EA7D1}" type="presOf" srcId="{D27A8739-2284-401A-9A44-50581DBB4A1A}" destId="{C187C86A-758D-46F6-AD59-62BE9594A311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8EBB3776-92BC-416D-9AF5-07659EF65BA1}" srcId="{D27A8739-2284-401A-9A44-50581DBB4A1A}" destId="{1B7D8B9A-BB2E-402F-86D9-D4B36CD5D539}" srcOrd="2" destOrd="0" parTransId="{A5C8B613-1209-4AA0-A28E-75E7E14CE37D}" sibTransId="{C12730D2-FD8A-4E54-84C8-0D93FC27812B}"/>
    <dgm:cxn modelId="{240FDF59-6257-478B-9B12-5E8FE46CF0F4}" type="presOf" srcId="{5A70A127-7AA4-472B-9044-88976BFC0DDA}" destId="{2A744287-2E1E-4391-9F7D-5DFEBB18C29C}" srcOrd="0" destOrd="0" presId="urn:microsoft.com/office/officeart/2008/layout/VerticalCurvedList"/>
    <dgm:cxn modelId="{7B0F3081-6739-46C3-AAB1-52B33744583D}" type="presOf" srcId="{4FE4E69F-2722-411F-A79D-B93096C32506}" destId="{FBB4BE13-2B90-4556-9B30-6A97A2921C81}" srcOrd="0" destOrd="0" presId="urn:microsoft.com/office/officeart/2008/layout/VerticalCurvedList"/>
    <dgm:cxn modelId="{55642F86-BBB0-4250-A210-D9A19FAB1B36}" srcId="{D27A8739-2284-401A-9A44-50581DBB4A1A}" destId="{DC6DE52D-8FE6-47FD-B365-9BCEC6503C8E}" srcOrd="1" destOrd="0" parTransId="{85659F13-DA95-46FD-92DE-92858C4BA1C5}" sibTransId="{D63B868C-BDB5-478F-98E9-8B0D4E2F7714}"/>
    <dgm:cxn modelId="{42286694-A968-4335-B1B3-E7474D6C309C}" type="presOf" srcId="{DC6DE52D-8FE6-47FD-B365-9BCEC6503C8E}" destId="{CF153D15-DF24-4ABE-BE53-4948A33EC74A}" srcOrd="0" destOrd="0" presId="urn:microsoft.com/office/officeart/2008/layout/VerticalCurvedList"/>
    <dgm:cxn modelId="{8F93AEC4-1EE9-4C4D-B9BD-53886356E5C6}" type="presOf" srcId="{8C8EE247-F336-42AD-959E-ACB3F66D289B}" destId="{9E8760E0-A6D7-45C6-AB5E-D493CAC56B35}" srcOrd="0" destOrd="0" presId="urn:microsoft.com/office/officeart/2008/layout/VerticalCurvedList"/>
    <dgm:cxn modelId="{B6C90AE7-5543-452F-88FB-A6C5E98FB737}" type="presOf" srcId="{0908818D-0311-4925-BA51-144B0CDE72C0}" destId="{F963F287-9765-4BC5-9B8C-D43E06FF9EE1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5667C1A3-6C7F-400C-879E-B8C374E16B2B}" type="presParOf" srcId="{C187C86A-758D-46F6-AD59-62BE9594A311}" destId="{54B839CE-E463-49D7-B1C4-08E57049B092}" srcOrd="0" destOrd="0" presId="urn:microsoft.com/office/officeart/2008/layout/VerticalCurvedList"/>
    <dgm:cxn modelId="{1408CA40-547F-484E-A716-BE3FA868B841}" type="presParOf" srcId="{54B839CE-E463-49D7-B1C4-08E57049B092}" destId="{17F2F251-7507-484A-9F97-DFBEA11B9712}" srcOrd="0" destOrd="0" presId="urn:microsoft.com/office/officeart/2008/layout/VerticalCurvedList"/>
    <dgm:cxn modelId="{B00EBD10-8F35-4ACE-8048-B8D01C1A8E2C}" type="presParOf" srcId="{17F2F251-7507-484A-9F97-DFBEA11B9712}" destId="{75019996-51E8-402C-AD01-FDD09B5959FC}" srcOrd="0" destOrd="0" presId="urn:microsoft.com/office/officeart/2008/layout/VerticalCurvedList"/>
    <dgm:cxn modelId="{C54FBCF0-734F-42DF-A57C-4CCBF55EA759}" type="presParOf" srcId="{17F2F251-7507-484A-9F97-DFBEA11B9712}" destId="{FBB4BE13-2B90-4556-9B30-6A97A2921C81}" srcOrd="1" destOrd="0" presId="urn:microsoft.com/office/officeart/2008/layout/VerticalCurvedList"/>
    <dgm:cxn modelId="{8DCF4517-2435-4031-88A9-F01B07678A5B}" type="presParOf" srcId="{17F2F251-7507-484A-9F97-DFBEA11B9712}" destId="{BACBB4D1-59D6-4911-9D57-BE9306ED8E5F}" srcOrd="2" destOrd="0" presId="urn:microsoft.com/office/officeart/2008/layout/VerticalCurvedList"/>
    <dgm:cxn modelId="{84337689-7B42-4954-96BB-045607C45888}" type="presParOf" srcId="{17F2F251-7507-484A-9F97-DFBEA11B9712}" destId="{7337476A-FFD2-4503-8236-DBCCA0A1EAC6}" srcOrd="3" destOrd="0" presId="urn:microsoft.com/office/officeart/2008/layout/VerticalCurvedList"/>
    <dgm:cxn modelId="{54E1F929-17B2-4067-B344-898FB69C9975}" type="presParOf" srcId="{54B839CE-E463-49D7-B1C4-08E57049B092}" destId="{2A744287-2E1E-4391-9F7D-5DFEBB18C29C}" srcOrd="1" destOrd="0" presId="urn:microsoft.com/office/officeart/2008/layout/VerticalCurvedList"/>
    <dgm:cxn modelId="{2D77B6A8-50B0-4230-8A04-E0D5C6BD1DB9}" type="presParOf" srcId="{54B839CE-E463-49D7-B1C4-08E57049B092}" destId="{54CB5A54-B1AF-4FE7-8D0D-3E221FF411B3}" srcOrd="2" destOrd="0" presId="urn:microsoft.com/office/officeart/2008/layout/VerticalCurvedList"/>
    <dgm:cxn modelId="{F36295BB-EB4A-4094-9AED-971E11C40182}" type="presParOf" srcId="{54CB5A54-B1AF-4FE7-8D0D-3E221FF411B3}" destId="{6B72F60C-4BD3-4A49-974B-39C43FDD0F15}" srcOrd="0" destOrd="0" presId="urn:microsoft.com/office/officeart/2008/layout/VerticalCurvedList"/>
    <dgm:cxn modelId="{BBEEE6D4-3DD0-4EBF-9623-E0A059D30DD2}" type="presParOf" srcId="{54B839CE-E463-49D7-B1C4-08E57049B092}" destId="{CF153D15-DF24-4ABE-BE53-4948A33EC74A}" srcOrd="3" destOrd="0" presId="urn:microsoft.com/office/officeart/2008/layout/VerticalCurvedList"/>
    <dgm:cxn modelId="{0F6328CF-F609-45BA-A696-3EE34AF9CFDC}" type="presParOf" srcId="{54B839CE-E463-49D7-B1C4-08E57049B092}" destId="{5CEAB679-B584-4561-BA28-534258364524}" srcOrd="4" destOrd="0" presId="urn:microsoft.com/office/officeart/2008/layout/VerticalCurvedList"/>
    <dgm:cxn modelId="{BE9B203F-0910-4D6C-8B62-B69CD547A077}" type="presParOf" srcId="{5CEAB679-B584-4561-BA28-534258364524}" destId="{F649B687-0377-48D9-869B-436608AF3BED}" srcOrd="0" destOrd="0" presId="urn:microsoft.com/office/officeart/2008/layout/VerticalCurvedList"/>
    <dgm:cxn modelId="{39FBA49F-C7CC-4B0C-A815-753F82486986}" type="presParOf" srcId="{54B839CE-E463-49D7-B1C4-08E57049B092}" destId="{34F5510E-5DC9-40A4-AE16-33F1AA1FDF9E}" srcOrd="5" destOrd="0" presId="urn:microsoft.com/office/officeart/2008/layout/VerticalCurvedList"/>
    <dgm:cxn modelId="{1D437A4E-CD0D-4748-A472-27F3B74D1CCD}" type="presParOf" srcId="{54B839CE-E463-49D7-B1C4-08E57049B092}" destId="{B16D7475-39D1-418E-BE05-03C85CE6C295}" srcOrd="6" destOrd="0" presId="urn:microsoft.com/office/officeart/2008/layout/VerticalCurvedList"/>
    <dgm:cxn modelId="{31C46D93-483A-4D31-9FB6-4F0EB671A246}" type="presParOf" srcId="{B16D7475-39D1-418E-BE05-03C85CE6C295}" destId="{5C13260E-4345-4A11-B1BD-709632295E21}" srcOrd="0" destOrd="0" presId="urn:microsoft.com/office/officeart/2008/layout/VerticalCurvedList"/>
    <dgm:cxn modelId="{A75CD783-A422-418A-BC35-475E1FE5AAEE}" type="presParOf" srcId="{54B839CE-E463-49D7-B1C4-08E57049B092}" destId="{F963F287-9765-4BC5-9B8C-D43E06FF9EE1}" srcOrd="7" destOrd="0" presId="urn:microsoft.com/office/officeart/2008/layout/VerticalCurvedList"/>
    <dgm:cxn modelId="{0464A1EA-FC0A-4D82-B275-4D5A751FB9EE}" type="presParOf" srcId="{54B839CE-E463-49D7-B1C4-08E57049B092}" destId="{DF4DD55D-B70B-4081-9E5B-614CF5AFEE38}" srcOrd="8" destOrd="0" presId="urn:microsoft.com/office/officeart/2008/layout/VerticalCurvedList"/>
    <dgm:cxn modelId="{32909916-97F6-4EBE-9351-96D4419C612A}" type="presParOf" srcId="{DF4DD55D-B70B-4081-9E5B-614CF5AFEE38}" destId="{F4A14187-DFBB-415D-B499-1615A0A49A29}" srcOrd="0" destOrd="0" presId="urn:microsoft.com/office/officeart/2008/layout/VerticalCurvedList"/>
    <dgm:cxn modelId="{BD9FC31C-CC8D-449B-AFA8-C8697230BC98}" type="presParOf" srcId="{54B839CE-E463-49D7-B1C4-08E57049B092}" destId="{9E8760E0-A6D7-45C6-AB5E-D493CAC56B35}" srcOrd="9" destOrd="0" presId="urn:microsoft.com/office/officeart/2008/layout/VerticalCurvedList"/>
    <dgm:cxn modelId="{25A51D9C-CE5D-42DE-974B-C268E1CBDECD}" type="presParOf" srcId="{54B839CE-E463-49D7-B1C4-08E57049B092}" destId="{D3997A45-4A76-42DD-833D-0EDDB6C454A7}" srcOrd="10" destOrd="0" presId="urn:microsoft.com/office/officeart/2008/layout/VerticalCurvedList"/>
    <dgm:cxn modelId="{E11DA6CB-0708-4843-A96B-86E49D1F354C}" type="presParOf" srcId="{D3997A45-4A76-42DD-833D-0EDDB6C454A7}" destId="{E3D36AA9-0246-4AB1-8BAC-A47B8D0321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/>
      <dgm:t>
        <a:bodyPr/>
        <a:lstStyle/>
        <a:p>
          <a:r>
            <a:rPr lang="en-GB" sz="1600" noProof="0" dirty="0"/>
            <a:t>Existing external risks have moderately eased, but have not disappeared completely. The shock absorbing capacity of the domestic banking sector remained strong over the past period.  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/>
      <dgm:t>
        <a:bodyPr/>
        <a:lstStyle/>
        <a:p>
          <a:r>
            <a:rPr lang="en-GB" sz="1600" noProof="0" dirty="0"/>
            <a:t>In 2017, domestic banks are characterized by high profitability, mainly due to one-off and unsustainable items. Long-term sustainability of bank’s profitability can be ensured by digitalisation and </a:t>
          </a:r>
          <a:r>
            <a:rPr lang="en-GB" sz="1600" noProof="0" dirty="0" err="1"/>
            <a:t>automatisation</a:t>
          </a:r>
          <a:r>
            <a:rPr lang="en-GB" sz="1600" noProof="0" dirty="0"/>
            <a:t>. 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/>
      <dgm:t>
        <a:bodyPr/>
        <a:lstStyle/>
        <a:p>
          <a:r>
            <a:rPr lang="en-GB" sz="1600" noProof="0" dirty="0"/>
            <a:t>Similarly to the previous years, portfolio cleaning has been continued, which contributes to an improvement in lending capacity.</a:t>
          </a:r>
          <a:r>
            <a:rPr lang="hu-HU" sz="1600" noProof="0" dirty="0"/>
            <a:t> </a:t>
          </a:r>
          <a:r>
            <a:rPr lang="en-GB" sz="1600" noProof="0" dirty="0"/>
            <a:t>Social </a:t>
          </a:r>
          <a:r>
            <a:rPr lang="hu-HU" sz="1600" noProof="0" dirty="0" err="1"/>
            <a:t>implications</a:t>
          </a:r>
          <a:r>
            <a:rPr lang="en-GB" sz="1600" noProof="0" dirty="0"/>
            <a:t> of </a:t>
          </a:r>
          <a:r>
            <a:rPr lang="hu-HU" sz="1600" noProof="0" dirty="0" err="1"/>
            <a:t>debt</a:t>
          </a:r>
          <a:r>
            <a:rPr lang="hu-HU" sz="1600" noProof="0" dirty="0"/>
            <a:t> </a:t>
          </a:r>
          <a:r>
            <a:rPr lang="hu-HU" sz="1600" noProof="0" dirty="0" err="1"/>
            <a:t>settlement</a:t>
          </a:r>
          <a:r>
            <a:rPr lang="hu-HU" sz="1600" noProof="0" dirty="0"/>
            <a:t>, </a:t>
          </a:r>
          <a:r>
            <a:rPr lang="hu-HU" sz="1600" noProof="0" dirty="0" err="1"/>
            <a:t>however</a:t>
          </a:r>
          <a:r>
            <a:rPr lang="hu-HU" sz="1600" noProof="0" dirty="0"/>
            <a:t>, </a:t>
          </a:r>
          <a:r>
            <a:rPr lang="en-GB" sz="1600" noProof="0" dirty="0"/>
            <a:t>should be monitored with increased </a:t>
          </a:r>
          <a:r>
            <a:rPr lang="hu-HU" sz="1600" noProof="0" dirty="0"/>
            <a:t>a</a:t>
          </a:r>
          <a:r>
            <a:rPr lang="en-GB" sz="1600" noProof="0" dirty="0" err="1"/>
            <a:t>ttention</a:t>
          </a:r>
          <a:r>
            <a:rPr lang="en-GB" sz="1600" noProof="0" dirty="0"/>
            <a:t>. 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DC6DE52D-8FE6-47FD-B365-9BCEC6503C8E}">
      <dgm:prSet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 2017, a broad-based expansion was observed in domestic lending and housing market as well. Housing prices do not show excessive level of increase compared to economic fundamentals.</a:t>
          </a:r>
        </a:p>
      </dgm:t>
    </dgm:pt>
    <dgm:pt modelId="{85659F13-DA95-46FD-92DE-92858C4BA1C5}" type="parTrans" cxnId="{55642F86-BBB0-4250-A210-D9A19FAB1B36}">
      <dgm:prSet/>
      <dgm:spPr/>
      <dgm:t>
        <a:bodyPr/>
        <a:lstStyle/>
        <a:p>
          <a:endParaRPr lang="en-US"/>
        </a:p>
      </dgm:t>
    </dgm:pt>
    <dgm:pt modelId="{D63B868C-BDB5-478F-98E9-8B0D4E2F7714}" type="sibTrans" cxnId="{55642F86-BBB0-4250-A210-D9A19FAB1B36}">
      <dgm:prSet/>
      <dgm:spPr/>
      <dgm:t>
        <a:bodyPr/>
        <a:lstStyle/>
        <a:p>
          <a:endParaRPr lang="en-US"/>
        </a:p>
      </dgm:t>
    </dgm:pt>
    <dgm:pt modelId="{1B7D8B9A-BB2E-402F-86D9-D4B36CD5D539}">
      <dgm:prSet custT="1"/>
      <dgm:spPr/>
      <dgm:t>
        <a:bodyPr/>
        <a:lstStyle/>
        <a:p>
          <a:r>
            <a:rPr lang="en-GB" sz="1600" noProof="0" dirty="0"/>
            <a:t>Special attention is devoted to household’s financial vulnerability and financial literacy as well. The report focuses on mitigating interest rate risks on housing loans.</a:t>
          </a:r>
        </a:p>
      </dgm:t>
    </dgm:pt>
    <dgm:pt modelId="{A5C8B613-1209-4AA0-A28E-75E7E14CE37D}" type="parTrans" cxnId="{8EBB3776-92BC-416D-9AF5-07659EF65BA1}">
      <dgm:prSet/>
      <dgm:spPr/>
      <dgm:t>
        <a:bodyPr/>
        <a:lstStyle/>
        <a:p>
          <a:endParaRPr lang="en-US"/>
        </a:p>
      </dgm:t>
    </dgm:pt>
    <dgm:pt modelId="{C12730D2-FD8A-4E54-84C8-0D93FC27812B}" type="sibTrans" cxnId="{8EBB3776-92BC-416D-9AF5-07659EF65BA1}">
      <dgm:prSet/>
      <dgm:spPr/>
      <dgm:t>
        <a:bodyPr/>
        <a:lstStyle/>
        <a:p>
          <a:endParaRPr lang="en-US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5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5"/>
      <dgm:spPr/>
    </dgm:pt>
    <dgm:pt modelId="{7337476A-FFD2-4503-8236-DBCCA0A1EAC6}" type="pres">
      <dgm:prSet presAssocID="{D27A8739-2284-401A-9A44-50581DBB4A1A}" presName="dstNode" presStyleLbl="node1" presStyleIdx="0" presStyleCnt="5"/>
      <dgm:spPr/>
    </dgm:pt>
    <dgm:pt modelId="{2A744287-2E1E-4391-9F7D-5DFEBB18C29C}" type="pres">
      <dgm:prSet presAssocID="{5A70A127-7AA4-472B-9044-88976BFC0DDA}" presName="text_1" presStyleLbl="node1" presStyleIdx="0" presStyleCnt="5" custScaleY="124598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5"/>
      <dgm:spPr>
        <a:solidFill>
          <a:schemeClr val="bg1"/>
        </a:solidFill>
      </dgm:spPr>
    </dgm:pt>
    <dgm:pt modelId="{CF153D15-DF24-4ABE-BE53-4948A33EC74A}" type="pres">
      <dgm:prSet presAssocID="{DC6DE52D-8FE6-47FD-B365-9BCEC6503C8E}" presName="text_2" presStyleLbl="node1" presStyleIdx="1" presStyleCnt="5" custScaleX="99931" custScaleY="126047">
        <dgm:presLayoutVars>
          <dgm:bulletEnabled val="1"/>
        </dgm:presLayoutVars>
      </dgm:prSet>
      <dgm:spPr/>
    </dgm:pt>
    <dgm:pt modelId="{5CEAB679-B584-4561-BA28-534258364524}" type="pres">
      <dgm:prSet presAssocID="{DC6DE52D-8FE6-47FD-B365-9BCEC6503C8E}" presName="accent_2" presStyleCnt="0"/>
      <dgm:spPr/>
    </dgm:pt>
    <dgm:pt modelId="{F649B687-0377-48D9-869B-436608AF3BED}" type="pres">
      <dgm:prSet presAssocID="{DC6DE52D-8FE6-47FD-B365-9BCEC6503C8E}" presName="accentRepeatNode" presStyleLbl="solidFgAcc1" presStyleIdx="1" presStyleCnt="5"/>
      <dgm:spPr/>
    </dgm:pt>
    <dgm:pt modelId="{34F5510E-5DC9-40A4-AE16-33F1AA1FDF9E}" type="pres">
      <dgm:prSet presAssocID="{1B7D8B9A-BB2E-402F-86D9-D4B36CD5D539}" presName="text_3" presStyleLbl="node1" presStyleIdx="2" presStyleCnt="5" custScaleX="101940" custScaleY="127496">
        <dgm:presLayoutVars>
          <dgm:bulletEnabled val="1"/>
        </dgm:presLayoutVars>
      </dgm:prSet>
      <dgm:spPr/>
    </dgm:pt>
    <dgm:pt modelId="{B16D7475-39D1-418E-BE05-03C85CE6C295}" type="pres">
      <dgm:prSet presAssocID="{1B7D8B9A-BB2E-402F-86D9-D4B36CD5D539}" presName="accent_3" presStyleCnt="0"/>
      <dgm:spPr/>
    </dgm:pt>
    <dgm:pt modelId="{5C13260E-4345-4A11-B1BD-709632295E21}" type="pres">
      <dgm:prSet presAssocID="{1B7D8B9A-BB2E-402F-86D9-D4B36CD5D539}" presName="accentRepeatNode" presStyleLbl="solidFgAcc1" presStyleIdx="2" presStyleCnt="5"/>
      <dgm:spPr/>
    </dgm:pt>
    <dgm:pt modelId="{F963F287-9765-4BC5-9B8C-D43E06FF9EE1}" type="pres">
      <dgm:prSet presAssocID="{0908818D-0311-4925-BA51-144B0CDE72C0}" presName="text_4" presStyleLbl="node1" presStyleIdx="3" presStyleCnt="5" custScaleX="102856" custScaleY="128945">
        <dgm:presLayoutVars>
          <dgm:bulletEnabled val="1"/>
        </dgm:presLayoutVars>
      </dgm:prSet>
      <dgm:spPr/>
    </dgm:pt>
    <dgm:pt modelId="{DF4DD55D-B70B-4081-9E5B-614CF5AFEE38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5"/>
      <dgm:spPr/>
    </dgm:pt>
    <dgm:pt modelId="{9E8760E0-A6D7-45C6-AB5E-D493CAC56B35}" type="pres">
      <dgm:prSet presAssocID="{8C8EE247-F336-42AD-959E-ACB3F66D289B}" presName="text_5" presStyleLbl="node1" presStyleIdx="4" presStyleCnt="5" custScaleX="101280" custScaleY="130393">
        <dgm:presLayoutVars>
          <dgm:bulletEnabled val="1"/>
        </dgm:presLayoutVars>
      </dgm:prSet>
      <dgm:spPr/>
    </dgm:pt>
    <dgm:pt modelId="{D3997A45-4A76-42DD-833D-0EDDB6C454A7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5"/>
      <dgm:spPr/>
    </dgm:pt>
  </dgm:ptLst>
  <dgm:cxnLst>
    <dgm:cxn modelId="{B48CDA02-711F-4801-B4FC-8108286325A3}" type="presOf" srcId="{1B7D8B9A-BB2E-402F-86D9-D4B36CD5D539}" destId="{34F5510E-5DC9-40A4-AE16-33F1AA1FDF9E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BB0A6822-696C-430D-B318-4F28353EA7D1}" type="presOf" srcId="{D27A8739-2284-401A-9A44-50581DBB4A1A}" destId="{C187C86A-758D-46F6-AD59-62BE9594A311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8EBB3776-92BC-416D-9AF5-07659EF65BA1}" srcId="{D27A8739-2284-401A-9A44-50581DBB4A1A}" destId="{1B7D8B9A-BB2E-402F-86D9-D4B36CD5D539}" srcOrd="2" destOrd="0" parTransId="{A5C8B613-1209-4AA0-A28E-75E7E14CE37D}" sibTransId="{C12730D2-FD8A-4E54-84C8-0D93FC27812B}"/>
    <dgm:cxn modelId="{240FDF59-6257-478B-9B12-5E8FE46CF0F4}" type="presOf" srcId="{5A70A127-7AA4-472B-9044-88976BFC0DDA}" destId="{2A744287-2E1E-4391-9F7D-5DFEBB18C29C}" srcOrd="0" destOrd="0" presId="urn:microsoft.com/office/officeart/2008/layout/VerticalCurvedList"/>
    <dgm:cxn modelId="{7B0F3081-6739-46C3-AAB1-52B33744583D}" type="presOf" srcId="{4FE4E69F-2722-411F-A79D-B93096C32506}" destId="{FBB4BE13-2B90-4556-9B30-6A97A2921C81}" srcOrd="0" destOrd="0" presId="urn:microsoft.com/office/officeart/2008/layout/VerticalCurvedList"/>
    <dgm:cxn modelId="{55642F86-BBB0-4250-A210-D9A19FAB1B36}" srcId="{D27A8739-2284-401A-9A44-50581DBB4A1A}" destId="{DC6DE52D-8FE6-47FD-B365-9BCEC6503C8E}" srcOrd="1" destOrd="0" parTransId="{85659F13-DA95-46FD-92DE-92858C4BA1C5}" sibTransId="{D63B868C-BDB5-478F-98E9-8B0D4E2F7714}"/>
    <dgm:cxn modelId="{42286694-A968-4335-B1B3-E7474D6C309C}" type="presOf" srcId="{DC6DE52D-8FE6-47FD-B365-9BCEC6503C8E}" destId="{CF153D15-DF24-4ABE-BE53-4948A33EC74A}" srcOrd="0" destOrd="0" presId="urn:microsoft.com/office/officeart/2008/layout/VerticalCurvedList"/>
    <dgm:cxn modelId="{8F93AEC4-1EE9-4C4D-B9BD-53886356E5C6}" type="presOf" srcId="{8C8EE247-F336-42AD-959E-ACB3F66D289B}" destId="{9E8760E0-A6D7-45C6-AB5E-D493CAC56B35}" srcOrd="0" destOrd="0" presId="urn:microsoft.com/office/officeart/2008/layout/VerticalCurvedList"/>
    <dgm:cxn modelId="{B6C90AE7-5543-452F-88FB-A6C5E98FB737}" type="presOf" srcId="{0908818D-0311-4925-BA51-144B0CDE72C0}" destId="{F963F287-9765-4BC5-9B8C-D43E06FF9EE1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5667C1A3-6C7F-400C-879E-B8C374E16B2B}" type="presParOf" srcId="{C187C86A-758D-46F6-AD59-62BE9594A311}" destId="{54B839CE-E463-49D7-B1C4-08E57049B092}" srcOrd="0" destOrd="0" presId="urn:microsoft.com/office/officeart/2008/layout/VerticalCurvedList"/>
    <dgm:cxn modelId="{1408CA40-547F-484E-A716-BE3FA868B841}" type="presParOf" srcId="{54B839CE-E463-49D7-B1C4-08E57049B092}" destId="{17F2F251-7507-484A-9F97-DFBEA11B9712}" srcOrd="0" destOrd="0" presId="urn:microsoft.com/office/officeart/2008/layout/VerticalCurvedList"/>
    <dgm:cxn modelId="{B00EBD10-8F35-4ACE-8048-B8D01C1A8E2C}" type="presParOf" srcId="{17F2F251-7507-484A-9F97-DFBEA11B9712}" destId="{75019996-51E8-402C-AD01-FDD09B5959FC}" srcOrd="0" destOrd="0" presId="urn:microsoft.com/office/officeart/2008/layout/VerticalCurvedList"/>
    <dgm:cxn modelId="{C54FBCF0-734F-42DF-A57C-4CCBF55EA759}" type="presParOf" srcId="{17F2F251-7507-484A-9F97-DFBEA11B9712}" destId="{FBB4BE13-2B90-4556-9B30-6A97A2921C81}" srcOrd="1" destOrd="0" presId="urn:microsoft.com/office/officeart/2008/layout/VerticalCurvedList"/>
    <dgm:cxn modelId="{8DCF4517-2435-4031-88A9-F01B07678A5B}" type="presParOf" srcId="{17F2F251-7507-484A-9F97-DFBEA11B9712}" destId="{BACBB4D1-59D6-4911-9D57-BE9306ED8E5F}" srcOrd="2" destOrd="0" presId="urn:microsoft.com/office/officeart/2008/layout/VerticalCurvedList"/>
    <dgm:cxn modelId="{84337689-7B42-4954-96BB-045607C45888}" type="presParOf" srcId="{17F2F251-7507-484A-9F97-DFBEA11B9712}" destId="{7337476A-FFD2-4503-8236-DBCCA0A1EAC6}" srcOrd="3" destOrd="0" presId="urn:microsoft.com/office/officeart/2008/layout/VerticalCurvedList"/>
    <dgm:cxn modelId="{54E1F929-17B2-4067-B344-898FB69C9975}" type="presParOf" srcId="{54B839CE-E463-49D7-B1C4-08E57049B092}" destId="{2A744287-2E1E-4391-9F7D-5DFEBB18C29C}" srcOrd="1" destOrd="0" presId="urn:microsoft.com/office/officeart/2008/layout/VerticalCurvedList"/>
    <dgm:cxn modelId="{2D77B6A8-50B0-4230-8A04-E0D5C6BD1DB9}" type="presParOf" srcId="{54B839CE-E463-49D7-B1C4-08E57049B092}" destId="{54CB5A54-B1AF-4FE7-8D0D-3E221FF411B3}" srcOrd="2" destOrd="0" presId="urn:microsoft.com/office/officeart/2008/layout/VerticalCurvedList"/>
    <dgm:cxn modelId="{F36295BB-EB4A-4094-9AED-971E11C40182}" type="presParOf" srcId="{54CB5A54-B1AF-4FE7-8D0D-3E221FF411B3}" destId="{6B72F60C-4BD3-4A49-974B-39C43FDD0F15}" srcOrd="0" destOrd="0" presId="urn:microsoft.com/office/officeart/2008/layout/VerticalCurvedList"/>
    <dgm:cxn modelId="{BBEEE6D4-3DD0-4EBF-9623-E0A059D30DD2}" type="presParOf" srcId="{54B839CE-E463-49D7-B1C4-08E57049B092}" destId="{CF153D15-DF24-4ABE-BE53-4948A33EC74A}" srcOrd="3" destOrd="0" presId="urn:microsoft.com/office/officeart/2008/layout/VerticalCurvedList"/>
    <dgm:cxn modelId="{0F6328CF-F609-45BA-A696-3EE34AF9CFDC}" type="presParOf" srcId="{54B839CE-E463-49D7-B1C4-08E57049B092}" destId="{5CEAB679-B584-4561-BA28-534258364524}" srcOrd="4" destOrd="0" presId="urn:microsoft.com/office/officeart/2008/layout/VerticalCurvedList"/>
    <dgm:cxn modelId="{BE9B203F-0910-4D6C-8B62-B69CD547A077}" type="presParOf" srcId="{5CEAB679-B584-4561-BA28-534258364524}" destId="{F649B687-0377-48D9-869B-436608AF3BED}" srcOrd="0" destOrd="0" presId="urn:microsoft.com/office/officeart/2008/layout/VerticalCurvedList"/>
    <dgm:cxn modelId="{39FBA49F-C7CC-4B0C-A815-753F82486986}" type="presParOf" srcId="{54B839CE-E463-49D7-B1C4-08E57049B092}" destId="{34F5510E-5DC9-40A4-AE16-33F1AA1FDF9E}" srcOrd="5" destOrd="0" presId="urn:microsoft.com/office/officeart/2008/layout/VerticalCurvedList"/>
    <dgm:cxn modelId="{1D437A4E-CD0D-4748-A472-27F3B74D1CCD}" type="presParOf" srcId="{54B839CE-E463-49D7-B1C4-08E57049B092}" destId="{B16D7475-39D1-418E-BE05-03C85CE6C295}" srcOrd="6" destOrd="0" presId="urn:microsoft.com/office/officeart/2008/layout/VerticalCurvedList"/>
    <dgm:cxn modelId="{31C46D93-483A-4D31-9FB6-4F0EB671A246}" type="presParOf" srcId="{B16D7475-39D1-418E-BE05-03C85CE6C295}" destId="{5C13260E-4345-4A11-B1BD-709632295E21}" srcOrd="0" destOrd="0" presId="urn:microsoft.com/office/officeart/2008/layout/VerticalCurvedList"/>
    <dgm:cxn modelId="{A75CD783-A422-418A-BC35-475E1FE5AAEE}" type="presParOf" srcId="{54B839CE-E463-49D7-B1C4-08E57049B092}" destId="{F963F287-9765-4BC5-9B8C-D43E06FF9EE1}" srcOrd="7" destOrd="0" presId="urn:microsoft.com/office/officeart/2008/layout/VerticalCurvedList"/>
    <dgm:cxn modelId="{0464A1EA-FC0A-4D82-B275-4D5A751FB9EE}" type="presParOf" srcId="{54B839CE-E463-49D7-B1C4-08E57049B092}" destId="{DF4DD55D-B70B-4081-9E5B-614CF5AFEE38}" srcOrd="8" destOrd="0" presId="urn:microsoft.com/office/officeart/2008/layout/VerticalCurvedList"/>
    <dgm:cxn modelId="{32909916-97F6-4EBE-9351-96D4419C612A}" type="presParOf" srcId="{DF4DD55D-B70B-4081-9E5B-614CF5AFEE38}" destId="{F4A14187-DFBB-415D-B499-1615A0A49A29}" srcOrd="0" destOrd="0" presId="urn:microsoft.com/office/officeart/2008/layout/VerticalCurvedList"/>
    <dgm:cxn modelId="{BD9FC31C-CC8D-449B-AFA8-C8697230BC98}" type="presParOf" srcId="{54B839CE-E463-49D7-B1C4-08E57049B092}" destId="{9E8760E0-A6D7-45C6-AB5E-D493CAC56B35}" srcOrd="9" destOrd="0" presId="urn:microsoft.com/office/officeart/2008/layout/VerticalCurvedList"/>
    <dgm:cxn modelId="{25A51D9C-CE5D-42DE-974B-C268E1CBDECD}" type="presParOf" srcId="{54B839CE-E463-49D7-B1C4-08E57049B092}" destId="{D3997A45-4A76-42DD-833D-0EDDB6C454A7}" srcOrd="10" destOrd="0" presId="urn:microsoft.com/office/officeart/2008/layout/VerticalCurvedList"/>
    <dgm:cxn modelId="{E11DA6CB-0708-4843-A96B-86E49D1F354C}" type="presParOf" srcId="{D3997A45-4A76-42DD-833D-0EDDB6C454A7}" destId="{E3D36AA9-0246-4AB1-8BAC-A47B8D0321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69838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416015" y="234025"/>
          <a:ext cx="7743322" cy="774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Existing external risks have moderately eased, but have not disappeared completely. The shock absorbing capacity of the domestic banking sector remained strong over the past period.  </a:t>
          </a:r>
        </a:p>
      </dsp:txBody>
      <dsp:txXfrm>
        <a:off x="416015" y="234025"/>
        <a:ext cx="7743322" cy="774087"/>
      </dsp:txXfrm>
    </dsp:sp>
    <dsp:sp modelId="{6B72F60C-4BD3-4A49-974B-39C43FDD0F15}">
      <dsp:nvSpPr>
        <dsp:cNvPr id="0" name=""/>
        <dsp:cNvSpPr/>
      </dsp:nvSpPr>
      <dsp:spPr>
        <a:xfrm>
          <a:off x="27723" y="232776"/>
          <a:ext cx="776584" cy="77658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53D15-DF24-4ABE-BE53-4948A33EC74A}">
      <dsp:nvSpPr>
        <dsp:cNvPr id="0" name=""/>
        <dsp:cNvSpPr/>
      </dsp:nvSpPr>
      <dsp:spPr>
        <a:xfrm>
          <a:off x="863715" y="1161127"/>
          <a:ext cx="7293104" cy="783089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 2017, a broad-based expansion was observed in domestic lending and housing market as well. Housing prices do not show excessive level of increase compared to economic fundamentals.</a:t>
          </a:r>
        </a:p>
      </dsp:txBody>
      <dsp:txXfrm>
        <a:off x="863715" y="1161127"/>
        <a:ext cx="7293104" cy="783089"/>
      </dsp:txXfrm>
    </dsp:sp>
    <dsp:sp modelId="{F649B687-0377-48D9-869B-436608AF3BED}">
      <dsp:nvSpPr>
        <dsp:cNvPr id="0" name=""/>
        <dsp:cNvSpPr/>
      </dsp:nvSpPr>
      <dsp:spPr>
        <a:xfrm>
          <a:off x="472905" y="116438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5510E-5DC9-40A4-AE16-33F1AA1FDF9E}">
      <dsp:nvSpPr>
        <dsp:cNvPr id="0" name=""/>
        <dsp:cNvSpPr/>
      </dsp:nvSpPr>
      <dsp:spPr>
        <a:xfrm>
          <a:off x="928366" y="2088230"/>
          <a:ext cx="7300438" cy="792091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Special attention is devoted to household’s financial vulnerability and financial literacy as well. The report focuses on mitigating interest rate risks on housing loans.</a:t>
          </a:r>
        </a:p>
      </dsp:txBody>
      <dsp:txXfrm>
        <a:off x="928366" y="2088230"/>
        <a:ext cx="7300438" cy="792091"/>
      </dsp:txXfrm>
    </dsp:sp>
    <dsp:sp modelId="{5C13260E-4345-4A11-B1BD-709632295E21}">
      <dsp:nvSpPr>
        <dsp:cNvPr id="0" name=""/>
        <dsp:cNvSpPr/>
      </dsp:nvSpPr>
      <dsp:spPr>
        <a:xfrm>
          <a:off x="609540" y="2095983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3F287-9765-4BC5-9B8C-D43E06FF9EE1}">
      <dsp:nvSpPr>
        <dsp:cNvPr id="0" name=""/>
        <dsp:cNvSpPr/>
      </dsp:nvSpPr>
      <dsp:spPr>
        <a:xfrm>
          <a:off x="756980" y="3015332"/>
          <a:ext cx="7506575" cy="801093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In 2017, domestic banks are characterized by high profitability, mainly due to one-off and unsustainable items. Long-term sustainability of bank’s profitability can be ensured by digitalisation and </a:t>
          </a:r>
          <a:r>
            <a:rPr lang="en-GB" sz="1600" kern="1200" noProof="0" dirty="0" err="1"/>
            <a:t>automatisation</a:t>
          </a:r>
          <a:r>
            <a:rPr lang="en-GB" sz="1600" kern="1200" noProof="0" dirty="0"/>
            <a:t>. </a:t>
          </a:r>
        </a:p>
      </dsp:txBody>
      <dsp:txXfrm>
        <a:off x="756980" y="3015332"/>
        <a:ext cx="7506575" cy="801093"/>
      </dsp:txXfrm>
    </dsp:sp>
    <dsp:sp modelId="{F4A14187-DFBB-415D-B499-1615A0A49A29}">
      <dsp:nvSpPr>
        <dsp:cNvPr id="0" name=""/>
        <dsp:cNvSpPr/>
      </dsp:nvSpPr>
      <dsp:spPr>
        <a:xfrm>
          <a:off x="472905" y="3027587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760E0-A6D7-45C6-AB5E-D493CAC56B35}">
      <dsp:nvSpPr>
        <dsp:cNvPr id="0" name=""/>
        <dsp:cNvSpPr/>
      </dsp:nvSpPr>
      <dsp:spPr>
        <a:xfrm>
          <a:off x="366458" y="3942438"/>
          <a:ext cx="7842437" cy="810089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Similarly to the previous years, portfolio cleaning has been continued, which contributes to an improvement in lending capacity.</a:t>
          </a:r>
          <a:r>
            <a:rPr lang="hu-HU" sz="1600" kern="1200" noProof="0" dirty="0"/>
            <a:t> </a:t>
          </a:r>
          <a:r>
            <a:rPr lang="en-GB" sz="1600" kern="1200" noProof="0" dirty="0"/>
            <a:t>Social </a:t>
          </a:r>
          <a:r>
            <a:rPr lang="hu-HU" sz="1600" kern="1200" noProof="0" dirty="0" err="1"/>
            <a:t>implications</a:t>
          </a:r>
          <a:r>
            <a:rPr lang="en-GB" sz="1600" kern="1200" noProof="0" dirty="0"/>
            <a:t> of </a:t>
          </a:r>
          <a:r>
            <a:rPr lang="hu-HU" sz="1600" kern="1200" noProof="0" dirty="0" err="1"/>
            <a:t>debt</a:t>
          </a:r>
          <a:r>
            <a:rPr lang="hu-HU" sz="1600" kern="1200" noProof="0" dirty="0"/>
            <a:t> </a:t>
          </a:r>
          <a:r>
            <a:rPr lang="hu-HU" sz="1600" kern="1200" noProof="0" dirty="0" err="1"/>
            <a:t>settlement</a:t>
          </a:r>
          <a:r>
            <a:rPr lang="hu-HU" sz="1600" kern="1200" noProof="0" dirty="0"/>
            <a:t>, </a:t>
          </a:r>
          <a:r>
            <a:rPr lang="hu-HU" sz="1600" kern="1200" noProof="0" dirty="0" err="1"/>
            <a:t>however</a:t>
          </a:r>
          <a:r>
            <a:rPr lang="hu-HU" sz="1600" kern="1200" noProof="0" dirty="0"/>
            <a:t>, </a:t>
          </a:r>
          <a:r>
            <a:rPr lang="en-GB" sz="1600" kern="1200" noProof="0" dirty="0"/>
            <a:t>should be monitored with increased </a:t>
          </a:r>
          <a:r>
            <a:rPr lang="hu-HU" sz="1600" kern="1200" noProof="0" dirty="0"/>
            <a:t>a</a:t>
          </a:r>
          <a:r>
            <a:rPr lang="en-GB" sz="1600" kern="1200" noProof="0" dirty="0" err="1"/>
            <a:t>ttention</a:t>
          </a:r>
          <a:r>
            <a:rPr lang="en-GB" sz="1600" kern="1200" noProof="0" dirty="0"/>
            <a:t>. </a:t>
          </a:r>
        </a:p>
      </dsp:txBody>
      <dsp:txXfrm>
        <a:off x="366458" y="3942438"/>
        <a:ext cx="7842437" cy="810089"/>
      </dsp:txXfrm>
    </dsp:sp>
    <dsp:sp modelId="{E3D36AA9-0246-4AB1-8BAC-A47B8D032166}">
      <dsp:nvSpPr>
        <dsp:cNvPr id="0" name=""/>
        <dsp:cNvSpPr/>
      </dsp:nvSpPr>
      <dsp:spPr>
        <a:xfrm>
          <a:off x="27723" y="395919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69838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416015" y="234025"/>
          <a:ext cx="7743322" cy="774087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Existing external risks have moderately eased, but have not disappeared completely. The shock absorbing capacity of the domestic banking sector remained strong over the past period.  </a:t>
          </a:r>
        </a:p>
      </dsp:txBody>
      <dsp:txXfrm>
        <a:off x="416015" y="234025"/>
        <a:ext cx="7743322" cy="774087"/>
      </dsp:txXfrm>
    </dsp:sp>
    <dsp:sp modelId="{6B72F60C-4BD3-4A49-974B-39C43FDD0F15}">
      <dsp:nvSpPr>
        <dsp:cNvPr id="0" name=""/>
        <dsp:cNvSpPr/>
      </dsp:nvSpPr>
      <dsp:spPr>
        <a:xfrm>
          <a:off x="27723" y="232776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53D15-DF24-4ABE-BE53-4948A33EC74A}">
      <dsp:nvSpPr>
        <dsp:cNvPr id="0" name=""/>
        <dsp:cNvSpPr/>
      </dsp:nvSpPr>
      <dsp:spPr>
        <a:xfrm>
          <a:off x="863715" y="1161127"/>
          <a:ext cx="7293104" cy="783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 2017, a broad-based expansion was observed in domestic lending and housing market as well. Housing prices do not show excessive level of increase compared to economic fundamentals.</a:t>
          </a:r>
        </a:p>
      </dsp:txBody>
      <dsp:txXfrm>
        <a:off x="863715" y="1161127"/>
        <a:ext cx="7293104" cy="783089"/>
      </dsp:txXfrm>
    </dsp:sp>
    <dsp:sp modelId="{F649B687-0377-48D9-869B-436608AF3BED}">
      <dsp:nvSpPr>
        <dsp:cNvPr id="0" name=""/>
        <dsp:cNvSpPr/>
      </dsp:nvSpPr>
      <dsp:spPr>
        <a:xfrm>
          <a:off x="472905" y="1164380"/>
          <a:ext cx="776584" cy="77658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5510E-5DC9-40A4-AE16-33F1AA1FDF9E}">
      <dsp:nvSpPr>
        <dsp:cNvPr id="0" name=""/>
        <dsp:cNvSpPr/>
      </dsp:nvSpPr>
      <dsp:spPr>
        <a:xfrm>
          <a:off x="928366" y="2088230"/>
          <a:ext cx="7300438" cy="792091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Special attention is devoted to household’s financial vulnerability and financial literacy as well. The report focuses on mitigating interest rate risks on housing loans.</a:t>
          </a:r>
        </a:p>
      </dsp:txBody>
      <dsp:txXfrm>
        <a:off x="928366" y="2088230"/>
        <a:ext cx="7300438" cy="792091"/>
      </dsp:txXfrm>
    </dsp:sp>
    <dsp:sp modelId="{5C13260E-4345-4A11-B1BD-709632295E21}">
      <dsp:nvSpPr>
        <dsp:cNvPr id="0" name=""/>
        <dsp:cNvSpPr/>
      </dsp:nvSpPr>
      <dsp:spPr>
        <a:xfrm>
          <a:off x="609540" y="2095983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3F287-9765-4BC5-9B8C-D43E06FF9EE1}">
      <dsp:nvSpPr>
        <dsp:cNvPr id="0" name=""/>
        <dsp:cNvSpPr/>
      </dsp:nvSpPr>
      <dsp:spPr>
        <a:xfrm>
          <a:off x="756980" y="3015332"/>
          <a:ext cx="7506575" cy="801093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In 2017, domestic banks are characterized by high profitability, mainly due to one-off and unsustainable items. Long-term sustainability of bank’s profitability can be ensured by digitalisation and </a:t>
          </a:r>
          <a:r>
            <a:rPr lang="en-GB" sz="1600" kern="1200" noProof="0" dirty="0" err="1"/>
            <a:t>automatisation</a:t>
          </a:r>
          <a:r>
            <a:rPr lang="en-GB" sz="1600" kern="1200" noProof="0" dirty="0"/>
            <a:t>. </a:t>
          </a:r>
        </a:p>
      </dsp:txBody>
      <dsp:txXfrm>
        <a:off x="756980" y="3015332"/>
        <a:ext cx="7506575" cy="801093"/>
      </dsp:txXfrm>
    </dsp:sp>
    <dsp:sp modelId="{F4A14187-DFBB-415D-B499-1615A0A49A29}">
      <dsp:nvSpPr>
        <dsp:cNvPr id="0" name=""/>
        <dsp:cNvSpPr/>
      </dsp:nvSpPr>
      <dsp:spPr>
        <a:xfrm>
          <a:off x="472905" y="3027587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760E0-A6D7-45C6-AB5E-D493CAC56B35}">
      <dsp:nvSpPr>
        <dsp:cNvPr id="0" name=""/>
        <dsp:cNvSpPr/>
      </dsp:nvSpPr>
      <dsp:spPr>
        <a:xfrm>
          <a:off x="366458" y="3942438"/>
          <a:ext cx="7842437" cy="810089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Similarly to the previous years, portfolio cleaning has been continued, which contributes to an improvement in lending capacity.</a:t>
          </a:r>
          <a:r>
            <a:rPr lang="hu-HU" sz="1600" kern="1200" noProof="0" dirty="0"/>
            <a:t> </a:t>
          </a:r>
          <a:r>
            <a:rPr lang="en-GB" sz="1600" kern="1200" noProof="0" dirty="0"/>
            <a:t>Social </a:t>
          </a:r>
          <a:r>
            <a:rPr lang="hu-HU" sz="1600" kern="1200" noProof="0" dirty="0" err="1"/>
            <a:t>implications</a:t>
          </a:r>
          <a:r>
            <a:rPr lang="en-GB" sz="1600" kern="1200" noProof="0" dirty="0"/>
            <a:t> of </a:t>
          </a:r>
          <a:r>
            <a:rPr lang="hu-HU" sz="1600" kern="1200" noProof="0" dirty="0" err="1"/>
            <a:t>debt</a:t>
          </a:r>
          <a:r>
            <a:rPr lang="hu-HU" sz="1600" kern="1200" noProof="0" dirty="0"/>
            <a:t> </a:t>
          </a:r>
          <a:r>
            <a:rPr lang="hu-HU" sz="1600" kern="1200" noProof="0" dirty="0" err="1"/>
            <a:t>settlement</a:t>
          </a:r>
          <a:r>
            <a:rPr lang="hu-HU" sz="1600" kern="1200" noProof="0" dirty="0"/>
            <a:t>, </a:t>
          </a:r>
          <a:r>
            <a:rPr lang="hu-HU" sz="1600" kern="1200" noProof="0" dirty="0" err="1"/>
            <a:t>however</a:t>
          </a:r>
          <a:r>
            <a:rPr lang="hu-HU" sz="1600" kern="1200" noProof="0" dirty="0"/>
            <a:t>, </a:t>
          </a:r>
          <a:r>
            <a:rPr lang="en-GB" sz="1600" kern="1200" noProof="0" dirty="0"/>
            <a:t>should be monitored with increased </a:t>
          </a:r>
          <a:r>
            <a:rPr lang="hu-HU" sz="1600" kern="1200" noProof="0" dirty="0"/>
            <a:t>a</a:t>
          </a:r>
          <a:r>
            <a:rPr lang="en-GB" sz="1600" kern="1200" noProof="0" dirty="0" err="1"/>
            <a:t>ttention</a:t>
          </a:r>
          <a:r>
            <a:rPr lang="en-GB" sz="1600" kern="1200" noProof="0" dirty="0"/>
            <a:t>. </a:t>
          </a:r>
        </a:p>
      </dsp:txBody>
      <dsp:txXfrm>
        <a:off x="366458" y="3942438"/>
        <a:ext cx="7842437" cy="810089"/>
      </dsp:txXfrm>
    </dsp:sp>
    <dsp:sp modelId="{E3D36AA9-0246-4AB1-8BAC-A47B8D032166}">
      <dsp:nvSpPr>
        <dsp:cNvPr id="0" name=""/>
        <dsp:cNvSpPr/>
      </dsp:nvSpPr>
      <dsp:spPr>
        <a:xfrm>
          <a:off x="27723" y="395919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69838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416015" y="234025"/>
          <a:ext cx="7743322" cy="774087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Existing external risks have moderately eased, but have not disappeared completely. The shock absorbing capacity of the domestic banking sector remained strong over the past period.  </a:t>
          </a:r>
        </a:p>
      </dsp:txBody>
      <dsp:txXfrm>
        <a:off x="416015" y="234025"/>
        <a:ext cx="7743322" cy="774087"/>
      </dsp:txXfrm>
    </dsp:sp>
    <dsp:sp modelId="{6B72F60C-4BD3-4A49-974B-39C43FDD0F15}">
      <dsp:nvSpPr>
        <dsp:cNvPr id="0" name=""/>
        <dsp:cNvSpPr/>
      </dsp:nvSpPr>
      <dsp:spPr>
        <a:xfrm>
          <a:off x="27723" y="232776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53D15-DF24-4ABE-BE53-4948A33EC74A}">
      <dsp:nvSpPr>
        <dsp:cNvPr id="0" name=""/>
        <dsp:cNvSpPr/>
      </dsp:nvSpPr>
      <dsp:spPr>
        <a:xfrm>
          <a:off x="863715" y="1161127"/>
          <a:ext cx="7293104" cy="783089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 2017, a broad-based expansion was observed in domestic lending and housing market as well. Housing prices do not show excessive level of increase compared to economic fundamentals.</a:t>
          </a:r>
        </a:p>
      </dsp:txBody>
      <dsp:txXfrm>
        <a:off x="863715" y="1161127"/>
        <a:ext cx="7293104" cy="783089"/>
      </dsp:txXfrm>
    </dsp:sp>
    <dsp:sp modelId="{F649B687-0377-48D9-869B-436608AF3BED}">
      <dsp:nvSpPr>
        <dsp:cNvPr id="0" name=""/>
        <dsp:cNvSpPr/>
      </dsp:nvSpPr>
      <dsp:spPr>
        <a:xfrm>
          <a:off x="472905" y="116438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5510E-5DC9-40A4-AE16-33F1AA1FDF9E}">
      <dsp:nvSpPr>
        <dsp:cNvPr id="0" name=""/>
        <dsp:cNvSpPr/>
      </dsp:nvSpPr>
      <dsp:spPr>
        <a:xfrm>
          <a:off x="928366" y="2088230"/>
          <a:ext cx="7300438" cy="792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Special attention is devoted to household’s financial vulnerability and financial literacy as well. The report focuses on mitigating interest rate risks on housing loans.</a:t>
          </a:r>
        </a:p>
      </dsp:txBody>
      <dsp:txXfrm>
        <a:off x="928366" y="2088230"/>
        <a:ext cx="7300438" cy="792091"/>
      </dsp:txXfrm>
    </dsp:sp>
    <dsp:sp modelId="{5C13260E-4345-4A11-B1BD-709632295E21}">
      <dsp:nvSpPr>
        <dsp:cNvPr id="0" name=""/>
        <dsp:cNvSpPr/>
      </dsp:nvSpPr>
      <dsp:spPr>
        <a:xfrm>
          <a:off x="609540" y="2095983"/>
          <a:ext cx="776584" cy="77658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3F287-9765-4BC5-9B8C-D43E06FF9EE1}">
      <dsp:nvSpPr>
        <dsp:cNvPr id="0" name=""/>
        <dsp:cNvSpPr/>
      </dsp:nvSpPr>
      <dsp:spPr>
        <a:xfrm>
          <a:off x="756980" y="3015332"/>
          <a:ext cx="7506575" cy="801093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In 2017, domestic banks are characterized by high profitability, mainly due to one-off and unsustainable items. Long-term sustainability of bank’s profitability can be ensured by digitalisation and </a:t>
          </a:r>
          <a:r>
            <a:rPr lang="en-GB" sz="1600" kern="1200" noProof="0" dirty="0" err="1"/>
            <a:t>automatisation</a:t>
          </a:r>
          <a:r>
            <a:rPr lang="en-GB" sz="1600" kern="1200" noProof="0" dirty="0"/>
            <a:t>. </a:t>
          </a:r>
        </a:p>
      </dsp:txBody>
      <dsp:txXfrm>
        <a:off x="756980" y="3015332"/>
        <a:ext cx="7506575" cy="801093"/>
      </dsp:txXfrm>
    </dsp:sp>
    <dsp:sp modelId="{F4A14187-DFBB-415D-B499-1615A0A49A29}">
      <dsp:nvSpPr>
        <dsp:cNvPr id="0" name=""/>
        <dsp:cNvSpPr/>
      </dsp:nvSpPr>
      <dsp:spPr>
        <a:xfrm>
          <a:off x="472905" y="3027587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760E0-A6D7-45C6-AB5E-D493CAC56B35}">
      <dsp:nvSpPr>
        <dsp:cNvPr id="0" name=""/>
        <dsp:cNvSpPr/>
      </dsp:nvSpPr>
      <dsp:spPr>
        <a:xfrm>
          <a:off x="366458" y="3942438"/>
          <a:ext cx="7842437" cy="810089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Similarly to the previous years, portfolio cleaning has been continued, which contributes to an improvement in lending capacity.</a:t>
          </a:r>
          <a:r>
            <a:rPr lang="hu-HU" sz="1600" kern="1200" noProof="0" dirty="0"/>
            <a:t> </a:t>
          </a:r>
          <a:r>
            <a:rPr lang="en-GB" sz="1600" kern="1200" noProof="0" dirty="0"/>
            <a:t>Social </a:t>
          </a:r>
          <a:r>
            <a:rPr lang="hu-HU" sz="1600" kern="1200" noProof="0" dirty="0" err="1"/>
            <a:t>implications</a:t>
          </a:r>
          <a:r>
            <a:rPr lang="en-GB" sz="1600" kern="1200" noProof="0" dirty="0"/>
            <a:t> of </a:t>
          </a:r>
          <a:r>
            <a:rPr lang="hu-HU" sz="1600" kern="1200" noProof="0" dirty="0" err="1"/>
            <a:t>debt</a:t>
          </a:r>
          <a:r>
            <a:rPr lang="hu-HU" sz="1600" kern="1200" noProof="0" dirty="0"/>
            <a:t> </a:t>
          </a:r>
          <a:r>
            <a:rPr lang="hu-HU" sz="1600" kern="1200" noProof="0" dirty="0" err="1"/>
            <a:t>settlement</a:t>
          </a:r>
          <a:r>
            <a:rPr lang="hu-HU" sz="1600" kern="1200" noProof="0" dirty="0"/>
            <a:t>, </a:t>
          </a:r>
          <a:r>
            <a:rPr lang="hu-HU" sz="1600" kern="1200" noProof="0" dirty="0" err="1"/>
            <a:t>however</a:t>
          </a:r>
          <a:r>
            <a:rPr lang="hu-HU" sz="1600" kern="1200" noProof="0" dirty="0"/>
            <a:t>, </a:t>
          </a:r>
          <a:r>
            <a:rPr lang="en-GB" sz="1600" kern="1200" noProof="0" dirty="0"/>
            <a:t>should be monitored with increased </a:t>
          </a:r>
          <a:r>
            <a:rPr lang="hu-HU" sz="1600" kern="1200" noProof="0" dirty="0"/>
            <a:t>a</a:t>
          </a:r>
          <a:r>
            <a:rPr lang="en-GB" sz="1600" kern="1200" noProof="0" dirty="0" err="1"/>
            <a:t>ttention</a:t>
          </a:r>
          <a:r>
            <a:rPr lang="en-GB" sz="1600" kern="1200" noProof="0" dirty="0"/>
            <a:t>. </a:t>
          </a:r>
        </a:p>
      </dsp:txBody>
      <dsp:txXfrm>
        <a:off x="366458" y="3942438"/>
        <a:ext cx="7842437" cy="810089"/>
      </dsp:txXfrm>
    </dsp:sp>
    <dsp:sp modelId="{E3D36AA9-0246-4AB1-8BAC-A47B8D032166}">
      <dsp:nvSpPr>
        <dsp:cNvPr id="0" name=""/>
        <dsp:cNvSpPr/>
      </dsp:nvSpPr>
      <dsp:spPr>
        <a:xfrm>
          <a:off x="27723" y="395919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69838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416015" y="234025"/>
          <a:ext cx="7743322" cy="774087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Existing external risks have moderately eased, but have not disappeared completely. The shock absorbing capacity of the domestic banking sector remained strong over the past period.  </a:t>
          </a:r>
        </a:p>
      </dsp:txBody>
      <dsp:txXfrm>
        <a:off x="416015" y="234025"/>
        <a:ext cx="7743322" cy="774087"/>
      </dsp:txXfrm>
    </dsp:sp>
    <dsp:sp modelId="{6B72F60C-4BD3-4A49-974B-39C43FDD0F15}">
      <dsp:nvSpPr>
        <dsp:cNvPr id="0" name=""/>
        <dsp:cNvSpPr/>
      </dsp:nvSpPr>
      <dsp:spPr>
        <a:xfrm>
          <a:off x="27723" y="232776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53D15-DF24-4ABE-BE53-4948A33EC74A}">
      <dsp:nvSpPr>
        <dsp:cNvPr id="0" name=""/>
        <dsp:cNvSpPr/>
      </dsp:nvSpPr>
      <dsp:spPr>
        <a:xfrm>
          <a:off x="863715" y="1161127"/>
          <a:ext cx="7293104" cy="783089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 2017, a broad-based expansion was observed in domestic lending and housing market as well. Housing prices do not show excessive level of increase compared to economic fundamentals.</a:t>
          </a:r>
        </a:p>
      </dsp:txBody>
      <dsp:txXfrm>
        <a:off x="863715" y="1161127"/>
        <a:ext cx="7293104" cy="783089"/>
      </dsp:txXfrm>
    </dsp:sp>
    <dsp:sp modelId="{F649B687-0377-48D9-869B-436608AF3BED}">
      <dsp:nvSpPr>
        <dsp:cNvPr id="0" name=""/>
        <dsp:cNvSpPr/>
      </dsp:nvSpPr>
      <dsp:spPr>
        <a:xfrm>
          <a:off x="472905" y="116438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5510E-5DC9-40A4-AE16-33F1AA1FDF9E}">
      <dsp:nvSpPr>
        <dsp:cNvPr id="0" name=""/>
        <dsp:cNvSpPr/>
      </dsp:nvSpPr>
      <dsp:spPr>
        <a:xfrm>
          <a:off x="928366" y="2088230"/>
          <a:ext cx="7300438" cy="792091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Special attention is devoted to household’s financial vulnerability and financial literacy as well. The report focuses on mitigating interest rate risks on housing loans.</a:t>
          </a:r>
        </a:p>
      </dsp:txBody>
      <dsp:txXfrm>
        <a:off x="928366" y="2088230"/>
        <a:ext cx="7300438" cy="792091"/>
      </dsp:txXfrm>
    </dsp:sp>
    <dsp:sp modelId="{5C13260E-4345-4A11-B1BD-709632295E21}">
      <dsp:nvSpPr>
        <dsp:cNvPr id="0" name=""/>
        <dsp:cNvSpPr/>
      </dsp:nvSpPr>
      <dsp:spPr>
        <a:xfrm>
          <a:off x="609540" y="2095983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3F287-9765-4BC5-9B8C-D43E06FF9EE1}">
      <dsp:nvSpPr>
        <dsp:cNvPr id="0" name=""/>
        <dsp:cNvSpPr/>
      </dsp:nvSpPr>
      <dsp:spPr>
        <a:xfrm>
          <a:off x="756980" y="3015332"/>
          <a:ext cx="7506575" cy="801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In 2017, domestic banks are characterized by high profitability, mainly due to one-off and unsustainable items. Long-term sustainability of bank’s profitability can be ensured by digitalisation and </a:t>
          </a:r>
          <a:r>
            <a:rPr lang="en-GB" sz="1600" kern="1200" noProof="0" dirty="0" err="1"/>
            <a:t>automatisation</a:t>
          </a:r>
          <a:r>
            <a:rPr lang="en-GB" sz="1600" kern="1200" noProof="0" dirty="0"/>
            <a:t>. </a:t>
          </a:r>
        </a:p>
      </dsp:txBody>
      <dsp:txXfrm>
        <a:off x="756980" y="3015332"/>
        <a:ext cx="7506575" cy="801093"/>
      </dsp:txXfrm>
    </dsp:sp>
    <dsp:sp modelId="{F4A14187-DFBB-415D-B499-1615A0A49A29}">
      <dsp:nvSpPr>
        <dsp:cNvPr id="0" name=""/>
        <dsp:cNvSpPr/>
      </dsp:nvSpPr>
      <dsp:spPr>
        <a:xfrm>
          <a:off x="472905" y="3027587"/>
          <a:ext cx="776584" cy="77658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760E0-A6D7-45C6-AB5E-D493CAC56B35}">
      <dsp:nvSpPr>
        <dsp:cNvPr id="0" name=""/>
        <dsp:cNvSpPr/>
      </dsp:nvSpPr>
      <dsp:spPr>
        <a:xfrm>
          <a:off x="366458" y="3942438"/>
          <a:ext cx="7842437" cy="810089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Similarly to the previous years, portfolio cleaning has been continued, which contributes to an improvement in lending capacity.</a:t>
          </a:r>
          <a:r>
            <a:rPr lang="hu-HU" sz="1600" kern="1200" noProof="0" dirty="0"/>
            <a:t> </a:t>
          </a:r>
          <a:r>
            <a:rPr lang="en-GB" sz="1600" kern="1200" noProof="0" dirty="0"/>
            <a:t>Social </a:t>
          </a:r>
          <a:r>
            <a:rPr lang="hu-HU" sz="1600" kern="1200" noProof="0" dirty="0" err="1"/>
            <a:t>implications</a:t>
          </a:r>
          <a:r>
            <a:rPr lang="en-GB" sz="1600" kern="1200" noProof="0" dirty="0"/>
            <a:t> of </a:t>
          </a:r>
          <a:r>
            <a:rPr lang="hu-HU" sz="1600" kern="1200" noProof="0" dirty="0" err="1"/>
            <a:t>debt</a:t>
          </a:r>
          <a:r>
            <a:rPr lang="hu-HU" sz="1600" kern="1200" noProof="0" dirty="0"/>
            <a:t> </a:t>
          </a:r>
          <a:r>
            <a:rPr lang="hu-HU" sz="1600" kern="1200" noProof="0" dirty="0" err="1"/>
            <a:t>settlement</a:t>
          </a:r>
          <a:r>
            <a:rPr lang="hu-HU" sz="1600" kern="1200" noProof="0" dirty="0"/>
            <a:t>, </a:t>
          </a:r>
          <a:r>
            <a:rPr lang="hu-HU" sz="1600" kern="1200" noProof="0" dirty="0" err="1"/>
            <a:t>however</a:t>
          </a:r>
          <a:r>
            <a:rPr lang="hu-HU" sz="1600" kern="1200" noProof="0" dirty="0"/>
            <a:t>, </a:t>
          </a:r>
          <a:r>
            <a:rPr lang="en-GB" sz="1600" kern="1200" noProof="0" dirty="0"/>
            <a:t>should be monitored with increased </a:t>
          </a:r>
          <a:r>
            <a:rPr lang="hu-HU" sz="1600" kern="1200" noProof="0" dirty="0"/>
            <a:t>a</a:t>
          </a:r>
          <a:r>
            <a:rPr lang="en-GB" sz="1600" kern="1200" noProof="0" dirty="0" err="1"/>
            <a:t>ttention</a:t>
          </a:r>
          <a:r>
            <a:rPr lang="en-GB" sz="1600" kern="1200" noProof="0" dirty="0"/>
            <a:t>. </a:t>
          </a:r>
        </a:p>
      </dsp:txBody>
      <dsp:txXfrm>
        <a:off x="366458" y="3942438"/>
        <a:ext cx="7842437" cy="810089"/>
      </dsp:txXfrm>
    </dsp:sp>
    <dsp:sp modelId="{E3D36AA9-0246-4AB1-8BAC-A47B8D032166}">
      <dsp:nvSpPr>
        <dsp:cNvPr id="0" name=""/>
        <dsp:cNvSpPr/>
      </dsp:nvSpPr>
      <dsp:spPr>
        <a:xfrm>
          <a:off x="27723" y="395919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69838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416015" y="234025"/>
          <a:ext cx="7743322" cy="774087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Existing external risks have moderately eased, but have not disappeared completely. The shock absorbing capacity of the domestic banking sector remained strong over the past period.  </a:t>
          </a:r>
        </a:p>
      </dsp:txBody>
      <dsp:txXfrm>
        <a:off x="416015" y="234025"/>
        <a:ext cx="7743322" cy="774087"/>
      </dsp:txXfrm>
    </dsp:sp>
    <dsp:sp modelId="{6B72F60C-4BD3-4A49-974B-39C43FDD0F15}">
      <dsp:nvSpPr>
        <dsp:cNvPr id="0" name=""/>
        <dsp:cNvSpPr/>
      </dsp:nvSpPr>
      <dsp:spPr>
        <a:xfrm>
          <a:off x="27723" y="232776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53D15-DF24-4ABE-BE53-4948A33EC74A}">
      <dsp:nvSpPr>
        <dsp:cNvPr id="0" name=""/>
        <dsp:cNvSpPr/>
      </dsp:nvSpPr>
      <dsp:spPr>
        <a:xfrm>
          <a:off x="863715" y="1161127"/>
          <a:ext cx="7293104" cy="783089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 2017, a broad-based expansion was observed in domestic lending and housing market as well. Housing prices do not show excessive level of increase compared to economic fundamentals.</a:t>
          </a:r>
        </a:p>
      </dsp:txBody>
      <dsp:txXfrm>
        <a:off x="863715" y="1161127"/>
        <a:ext cx="7293104" cy="783089"/>
      </dsp:txXfrm>
    </dsp:sp>
    <dsp:sp modelId="{F649B687-0377-48D9-869B-436608AF3BED}">
      <dsp:nvSpPr>
        <dsp:cNvPr id="0" name=""/>
        <dsp:cNvSpPr/>
      </dsp:nvSpPr>
      <dsp:spPr>
        <a:xfrm>
          <a:off x="472905" y="116438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5510E-5DC9-40A4-AE16-33F1AA1FDF9E}">
      <dsp:nvSpPr>
        <dsp:cNvPr id="0" name=""/>
        <dsp:cNvSpPr/>
      </dsp:nvSpPr>
      <dsp:spPr>
        <a:xfrm>
          <a:off x="928366" y="2088230"/>
          <a:ext cx="7300438" cy="792091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Special attention is devoted to household’s financial vulnerability and financial literacy as well. The report focuses on mitigating interest rate risks on housing loans.</a:t>
          </a:r>
        </a:p>
      </dsp:txBody>
      <dsp:txXfrm>
        <a:off x="928366" y="2088230"/>
        <a:ext cx="7300438" cy="792091"/>
      </dsp:txXfrm>
    </dsp:sp>
    <dsp:sp modelId="{5C13260E-4345-4A11-B1BD-709632295E21}">
      <dsp:nvSpPr>
        <dsp:cNvPr id="0" name=""/>
        <dsp:cNvSpPr/>
      </dsp:nvSpPr>
      <dsp:spPr>
        <a:xfrm>
          <a:off x="609540" y="2095983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3F287-9765-4BC5-9B8C-D43E06FF9EE1}">
      <dsp:nvSpPr>
        <dsp:cNvPr id="0" name=""/>
        <dsp:cNvSpPr/>
      </dsp:nvSpPr>
      <dsp:spPr>
        <a:xfrm>
          <a:off x="756980" y="3015332"/>
          <a:ext cx="7506575" cy="801093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In 2017, domestic banks are characterized by high profitability, mainly due to one-off and unsustainable items. Long-term sustainability of bank’s profitability can be ensured by digitalisation and </a:t>
          </a:r>
          <a:r>
            <a:rPr lang="en-GB" sz="1600" kern="1200" noProof="0" dirty="0" err="1"/>
            <a:t>automatisation</a:t>
          </a:r>
          <a:r>
            <a:rPr lang="en-GB" sz="1600" kern="1200" noProof="0" dirty="0"/>
            <a:t>. </a:t>
          </a:r>
        </a:p>
      </dsp:txBody>
      <dsp:txXfrm>
        <a:off x="756980" y="3015332"/>
        <a:ext cx="7506575" cy="801093"/>
      </dsp:txXfrm>
    </dsp:sp>
    <dsp:sp modelId="{F4A14187-DFBB-415D-B499-1615A0A49A29}">
      <dsp:nvSpPr>
        <dsp:cNvPr id="0" name=""/>
        <dsp:cNvSpPr/>
      </dsp:nvSpPr>
      <dsp:spPr>
        <a:xfrm>
          <a:off x="472905" y="3027587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760E0-A6D7-45C6-AB5E-D493CAC56B35}">
      <dsp:nvSpPr>
        <dsp:cNvPr id="0" name=""/>
        <dsp:cNvSpPr/>
      </dsp:nvSpPr>
      <dsp:spPr>
        <a:xfrm>
          <a:off x="366458" y="3942438"/>
          <a:ext cx="7842437" cy="810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Similarly to the previous years, portfolio cleaning has been continued, which contributes to an improvement in lending capacity.</a:t>
          </a:r>
          <a:r>
            <a:rPr lang="hu-HU" sz="1600" kern="1200" noProof="0" dirty="0"/>
            <a:t> </a:t>
          </a:r>
          <a:r>
            <a:rPr lang="en-GB" sz="1600" kern="1200" noProof="0" dirty="0"/>
            <a:t>Social </a:t>
          </a:r>
          <a:r>
            <a:rPr lang="hu-HU" sz="1600" kern="1200" noProof="0" dirty="0" err="1"/>
            <a:t>implications</a:t>
          </a:r>
          <a:r>
            <a:rPr lang="en-GB" sz="1600" kern="1200" noProof="0" dirty="0"/>
            <a:t> of </a:t>
          </a:r>
          <a:r>
            <a:rPr lang="hu-HU" sz="1600" kern="1200" noProof="0" dirty="0" err="1"/>
            <a:t>debt</a:t>
          </a:r>
          <a:r>
            <a:rPr lang="hu-HU" sz="1600" kern="1200" noProof="0" dirty="0"/>
            <a:t> </a:t>
          </a:r>
          <a:r>
            <a:rPr lang="hu-HU" sz="1600" kern="1200" noProof="0" dirty="0" err="1"/>
            <a:t>settlement</a:t>
          </a:r>
          <a:r>
            <a:rPr lang="hu-HU" sz="1600" kern="1200" noProof="0" dirty="0"/>
            <a:t>, </a:t>
          </a:r>
          <a:r>
            <a:rPr lang="hu-HU" sz="1600" kern="1200" noProof="0" dirty="0" err="1"/>
            <a:t>however</a:t>
          </a:r>
          <a:r>
            <a:rPr lang="hu-HU" sz="1600" kern="1200" noProof="0" dirty="0"/>
            <a:t>, </a:t>
          </a:r>
          <a:r>
            <a:rPr lang="en-GB" sz="1600" kern="1200" noProof="0" dirty="0"/>
            <a:t>should be monitored with increased </a:t>
          </a:r>
          <a:r>
            <a:rPr lang="hu-HU" sz="1600" kern="1200" noProof="0" dirty="0"/>
            <a:t>a</a:t>
          </a:r>
          <a:r>
            <a:rPr lang="en-GB" sz="1600" kern="1200" noProof="0" dirty="0" err="1"/>
            <a:t>ttention</a:t>
          </a:r>
          <a:r>
            <a:rPr lang="en-GB" sz="1600" kern="1200" noProof="0" dirty="0"/>
            <a:t>. </a:t>
          </a:r>
        </a:p>
      </dsp:txBody>
      <dsp:txXfrm>
        <a:off x="366458" y="3942438"/>
        <a:ext cx="7842437" cy="810089"/>
      </dsp:txXfrm>
    </dsp:sp>
    <dsp:sp modelId="{E3D36AA9-0246-4AB1-8BAC-A47B8D032166}">
      <dsp:nvSpPr>
        <dsp:cNvPr id="0" name=""/>
        <dsp:cNvSpPr/>
      </dsp:nvSpPr>
      <dsp:spPr>
        <a:xfrm>
          <a:off x="27723" y="3959190"/>
          <a:ext cx="776584" cy="77658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69838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416015" y="234025"/>
          <a:ext cx="7743322" cy="774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Existing external risks have moderately eased, but have not disappeared completely. The shock absorbing capacity of the domestic banking sector remained strong over the past period.  </a:t>
          </a:r>
        </a:p>
      </dsp:txBody>
      <dsp:txXfrm>
        <a:off x="416015" y="234025"/>
        <a:ext cx="7743322" cy="774087"/>
      </dsp:txXfrm>
    </dsp:sp>
    <dsp:sp modelId="{6B72F60C-4BD3-4A49-974B-39C43FDD0F15}">
      <dsp:nvSpPr>
        <dsp:cNvPr id="0" name=""/>
        <dsp:cNvSpPr/>
      </dsp:nvSpPr>
      <dsp:spPr>
        <a:xfrm>
          <a:off x="27723" y="232776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53D15-DF24-4ABE-BE53-4948A33EC74A}">
      <dsp:nvSpPr>
        <dsp:cNvPr id="0" name=""/>
        <dsp:cNvSpPr/>
      </dsp:nvSpPr>
      <dsp:spPr>
        <a:xfrm>
          <a:off x="863715" y="1161127"/>
          <a:ext cx="7293104" cy="783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In 2017, a broad-based expansion was observed in domestic lending and housing market as well. Housing prices do not show excessive level of increase compared to economic fundamentals.</a:t>
          </a:r>
        </a:p>
      </dsp:txBody>
      <dsp:txXfrm>
        <a:off x="863715" y="1161127"/>
        <a:ext cx="7293104" cy="783089"/>
      </dsp:txXfrm>
    </dsp:sp>
    <dsp:sp modelId="{F649B687-0377-48D9-869B-436608AF3BED}">
      <dsp:nvSpPr>
        <dsp:cNvPr id="0" name=""/>
        <dsp:cNvSpPr/>
      </dsp:nvSpPr>
      <dsp:spPr>
        <a:xfrm>
          <a:off x="472905" y="116438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5510E-5DC9-40A4-AE16-33F1AA1FDF9E}">
      <dsp:nvSpPr>
        <dsp:cNvPr id="0" name=""/>
        <dsp:cNvSpPr/>
      </dsp:nvSpPr>
      <dsp:spPr>
        <a:xfrm>
          <a:off x="928366" y="2088230"/>
          <a:ext cx="7300438" cy="792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Special attention is devoted to household’s financial vulnerability and financial literacy as well. The report focuses on mitigating interest rate risks on housing loans.</a:t>
          </a:r>
        </a:p>
      </dsp:txBody>
      <dsp:txXfrm>
        <a:off x="928366" y="2088230"/>
        <a:ext cx="7300438" cy="792091"/>
      </dsp:txXfrm>
    </dsp:sp>
    <dsp:sp modelId="{5C13260E-4345-4A11-B1BD-709632295E21}">
      <dsp:nvSpPr>
        <dsp:cNvPr id="0" name=""/>
        <dsp:cNvSpPr/>
      </dsp:nvSpPr>
      <dsp:spPr>
        <a:xfrm>
          <a:off x="609540" y="2095983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3F287-9765-4BC5-9B8C-D43E06FF9EE1}">
      <dsp:nvSpPr>
        <dsp:cNvPr id="0" name=""/>
        <dsp:cNvSpPr/>
      </dsp:nvSpPr>
      <dsp:spPr>
        <a:xfrm>
          <a:off x="756980" y="3015332"/>
          <a:ext cx="7506575" cy="801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In 2017, domestic banks are characterized by high profitability, mainly due to one-off and unsustainable items. Long-term sustainability of bank’s profitability can be ensured by digitalisation and </a:t>
          </a:r>
          <a:r>
            <a:rPr lang="en-GB" sz="1600" kern="1200" noProof="0" dirty="0" err="1"/>
            <a:t>automatisation</a:t>
          </a:r>
          <a:r>
            <a:rPr lang="en-GB" sz="1600" kern="1200" noProof="0" dirty="0"/>
            <a:t>. </a:t>
          </a:r>
        </a:p>
      </dsp:txBody>
      <dsp:txXfrm>
        <a:off x="756980" y="3015332"/>
        <a:ext cx="7506575" cy="801093"/>
      </dsp:txXfrm>
    </dsp:sp>
    <dsp:sp modelId="{F4A14187-DFBB-415D-B499-1615A0A49A29}">
      <dsp:nvSpPr>
        <dsp:cNvPr id="0" name=""/>
        <dsp:cNvSpPr/>
      </dsp:nvSpPr>
      <dsp:spPr>
        <a:xfrm>
          <a:off x="472905" y="3027587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760E0-A6D7-45C6-AB5E-D493CAC56B35}">
      <dsp:nvSpPr>
        <dsp:cNvPr id="0" name=""/>
        <dsp:cNvSpPr/>
      </dsp:nvSpPr>
      <dsp:spPr>
        <a:xfrm>
          <a:off x="366458" y="3942438"/>
          <a:ext cx="7842437" cy="810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Similarly to the previous years, portfolio cleaning has been continued, which contributes to an improvement in lending capacity.</a:t>
          </a:r>
          <a:r>
            <a:rPr lang="hu-HU" sz="1600" kern="1200" noProof="0" dirty="0"/>
            <a:t> </a:t>
          </a:r>
          <a:r>
            <a:rPr lang="en-GB" sz="1600" kern="1200" noProof="0" dirty="0"/>
            <a:t>Social </a:t>
          </a:r>
          <a:r>
            <a:rPr lang="hu-HU" sz="1600" kern="1200" noProof="0" dirty="0" err="1"/>
            <a:t>implications</a:t>
          </a:r>
          <a:r>
            <a:rPr lang="en-GB" sz="1600" kern="1200" noProof="0" dirty="0"/>
            <a:t> of </a:t>
          </a:r>
          <a:r>
            <a:rPr lang="hu-HU" sz="1600" kern="1200" noProof="0" dirty="0" err="1"/>
            <a:t>debt</a:t>
          </a:r>
          <a:r>
            <a:rPr lang="hu-HU" sz="1600" kern="1200" noProof="0" dirty="0"/>
            <a:t> </a:t>
          </a:r>
          <a:r>
            <a:rPr lang="hu-HU" sz="1600" kern="1200" noProof="0" dirty="0" err="1"/>
            <a:t>settlement</a:t>
          </a:r>
          <a:r>
            <a:rPr lang="hu-HU" sz="1600" kern="1200" noProof="0" dirty="0"/>
            <a:t>, </a:t>
          </a:r>
          <a:r>
            <a:rPr lang="hu-HU" sz="1600" kern="1200" noProof="0" dirty="0" err="1"/>
            <a:t>however</a:t>
          </a:r>
          <a:r>
            <a:rPr lang="hu-HU" sz="1600" kern="1200" noProof="0" dirty="0"/>
            <a:t>, </a:t>
          </a:r>
          <a:r>
            <a:rPr lang="en-GB" sz="1600" kern="1200" noProof="0" dirty="0"/>
            <a:t>should be monitored with increased </a:t>
          </a:r>
          <a:r>
            <a:rPr lang="hu-HU" sz="1600" kern="1200" noProof="0" dirty="0"/>
            <a:t>a</a:t>
          </a:r>
          <a:r>
            <a:rPr lang="en-GB" sz="1600" kern="1200" noProof="0" dirty="0" err="1"/>
            <a:t>ttention</a:t>
          </a:r>
          <a:r>
            <a:rPr lang="en-GB" sz="1600" kern="1200" noProof="0" dirty="0"/>
            <a:t>. </a:t>
          </a:r>
        </a:p>
      </dsp:txBody>
      <dsp:txXfrm>
        <a:off x="366458" y="3942438"/>
        <a:ext cx="7842437" cy="810089"/>
      </dsp:txXfrm>
    </dsp:sp>
    <dsp:sp modelId="{E3D36AA9-0246-4AB1-8BAC-A47B8D032166}">
      <dsp:nvSpPr>
        <dsp:cNvPr id="0" name=""/>
        <dsp:cNvSpPr/>
      </dsp:nvSpPr>
      <dsp:spPr>
        <a:xfrm>
          <a:off x="27723" y="395919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2017. 11. 29.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2017. 11. 29.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címe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/>
              <a:t>Előadó neve</a:t>
            </a:r>
          </a:p>
          <a:p>
            <a:pPr lvl="0"/>
            <a:r>
              <a:rPr lang="hu-HU" dirty="0"/>
              <a:t>Titulusa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238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808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630363" cy="615602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Financial Stability Report</a:t>
            </a:r>
            <a:r>
              <a:rPr lang="hu-HU" sz="4000" dirty="0"/>
              <a:t> </a:t>
            </a:r>
            <a:r>
              <a:rPr lang="hu-HU" dirty="0"/>
              <a:t>– </a:t>
            </a:r>
            <a:br>
              <a:rPr lang="hu-HU" dirty="0"/>
            </a:br>
            <a:r>
              <a:rPr lang="hu-HU" dirty="0"/>
              <a:t>November 2017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1412776"/>
            <a:ext cx="6630364" cy="576064"/>
          </a:xfrm>
        </p:spPr>
        <p:txBody>
          <a:bodyPr/>
          <a:lstStyle/>
          <a:p>
            <a:r>
              <a:rPr lang="hu-HU" sz="2400" dirty="0"/>
              <a:t>Magyar Nemzeti Bank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D1F00B-4AE1-47C1-A486-73F79F2A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Budapest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287618-DDC0-4941-AD48-7C478D5C65B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hu-HU" dirty="0"/>
              <a:t>29 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34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414294"/>
            <a:ext cx="7847976" cy="759189"/>
          </a:xfrm>
        </p:spPr>
        <p:txBody>
          <a:bodyPr>
            <a:noAutofit/>
          </a:bodyPr>
          <a:lstStyle/>
          <a:p>
            <a:r>
              <a:rPr lang="en-US" sz="2400" dirty="0"/>
              <a:t>The upswing of the housing market has continued with the previously observed heterogeneity of regions</a:t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57900" y="6327536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</a:t>
            </a:r>
            <a:r>
              <a:rPr lang="en-GB" dirty="0" err="1"/>
              <a:t>HCSO</a:t>
            </a:r>
            <a:r>
              <a:rPr lang="en-GB" dirty="0"/>
              <a:t>, MNB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39552" y="5792005"/>
            <a:ext cx="83884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MNB house price index for the whole country and for Budapest, and the annual number of housing market transactions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1E7E0-F3B0-40FC-BC77-18DDBD046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728" y="1280970"/>
            <a:ext cx="5731545" cy="429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6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0000"/>
            <a:ext cx="8244528" cy="759189"/>
          </a:xfrm>
        </p:spPr>
        <p:txBody>
          <a:bodyPr>
            <a:noAutofit/>
          </a:bodyPr>
          <a:lstStyle/>
          <a:p>
            <a:r>
              <a:rPr lang="hu-HU" sz="2800" dirty="0"/>
              <a:t>A </a:t>
            </a:r>
            <a:r>
              <a:rPr lang="en-GB" sz="2800" dirty="0"/>
              <a:t>revival has been experienced in the number of building permits issued and home completions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</a:t>
            </a:r>
            <a:r>
              <a:rPr lang="en-GB" dirty="0" err="1"/>
              <a:t>HCSO</a:t>
            </a:r>
            <a:endParaRPr lang="hu-HU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Granted building permissions for homes and newly built homes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ADD26-2CF6-4C1A-9442-FCC16978E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21754"/>
            <a:ext cx="5760000" cy="44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9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385885"/>
            <a:ext cx="8244408" cy="759189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1E2452"/>
                </a:solidFill>
              </a:rPr>
              <a:t>Housing prices are under the level justified macroeconomic fundamentals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33263" y="635635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MNB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987824" y="5693159"/>
            <a:ext cx="586814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House prices' deviation from the estimated equilibrium level in the whole country and in Budapest in percentages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B9016-0089-4386-A0FC-C4BC4945C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75" y="1294430"/>
            <a:ext cx="5630850" cy="42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4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>
            <a:noAutofit/>
          </a:bodyPr>
          <a:lstStyle/>
          <a:p>
            <a:r>
              <a:rPr lang="en-US" sz="2800" dirty="0"/>
              <a:t>The affordability of newly built dwellings in Hungary are similar to that of other CEE countries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5364088" y="6292520"/>
            <a:ext cx="335639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European </a:t>
            </a:r>
            <a:r>
              <a:rPr lang="hu-HU" dirty="0" err="1"/>
              <a:t>statistical</a:t>
            </a:r>
            <a:r>
              <a:rPr lang="hu-HU" dirty="0"/>
              <a:t> </a:t>
            </a:r>
            <a:r>
              <a:rPr lang="hu-HU" dirty="0" err="1"/>
              <a:t>offices</a:t>
            </a:r>
            <a:r>
              <a:rPr lang="hu-HU" dirty="0"/>
              <a:t>, </a:t>
            </a:r>
            <a:r>
              <a:rPr lang="hu-HU" dirty="0" err="1"/>
              <a:t>Deloitte</a:t>
            </a:r>
            <a:endParaRPr lang="hu-HU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822407" y="5820820"/>
            <a:ext cx="588043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How many years of gross income is needed for the purchase of an average, 70 sq. </a:t>
            </a:r>
            <a:r>
              <a:rPr lang="en-US" sz="1600" dirty="0" err="1">
                <a:solidFill>
                  <a:srgbClr val="1E2452"/>
                </a:solidFill>
              </a:rPr>
              <a:t>metre</a:t>
            </a:r>
            <a:r>
              <a:rPr lang="en-US" sz="1600" dirty="0">
                <a:solidFill>
                  <a:srgbClr val="1E2452"/>
                </a:solidFill>
              </a:rPr>
              <a:t> new dwelling?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DD74F-BAAA-48F9-8BB1-6148EA230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93557"/>
            <a:ext cx="5918881" cy="44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4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260149"/>
            <a:ext cx="7485331" cy="759189"/>
          </a:xfrm>
        </p:spPr>
        <p:txBody>
          <a:bodyPr>
            <a:noAutofit/>
          </a:bodyPr>
          <a:lstStyle/>
          <a:p>
            <a:r>
              <a:rPr lang="en-US" sz="2800" dirty="0"/>
              <a:t>The </a:t>
            </a:r>
            <a:r>
              <a:rPr lang="en-GB" sz="2800" dirty="0"/>
              <a:t>affordability of houses </a:t>
            </a:r>
            <a:r>
              <a:rPr lang="en-US" sz="2800" dirty="0"/>
              <a:t>did not deteriorate significantly despite the price increase</a:t>
            </a:r>
            <a:endParaRPr lang="en-GB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273629" y="6373936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MNB</a:t>
            </a:r>
            <a:endParaRPr lang="hu-HU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835696" y="5631595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Housing Affordability Index (HAI) and its decomposition</a:t>
            </a:r>
            <a:endParaRPr lang="hu-HU" sz="1600" dirty="0">
              <a:solidFill>
                <a:srgbClr val="1E2452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C358041-1586-4A1C-96C7-305751DF1284}"/>
              </a:ext>
            </a:extLst>
          </p:cNvPr>
          <p:cNvSpPr txBox="1">
            <a:spLocks/>
          </p:cNvSpPr>
          <p:nvPr/>
        </p:nvSpPr>
        <p:spPr>
          <a:xfrm>
            <a:off x="0" y="5930142"/>
            <a:ext cx="9012016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200" dirty="0">
                <a:solidFill>
                  <a:srgbClr val="1E2452"/>
                </a:solidFill>
              </a:rPr>
              <a:t>The HAI (Housing Affordability Index) shows how many times the income of a household with two average wages covers the income necessary for the purchase of an average (65 m2) dwelling with a loan. Parameters of the loan product, except for the interest rate, are constant until maturity. LTV = 70%, </a:t>
            </a:r>
            <a:r>
              <a:rPr lang="en-US" sz="1200" dirty="0" err="1">
                <a:solidFill>
                  <a:srgbClr val="1E2452"/>
                </a:solidFill>
              </a:rPr>
              <a:t>PTI</a:t>
            </a:r>
            <a:r>
              <a:rPr lang="en-US" sz="1200" dirty="0">
                <a:solidFill>
                  <a:srgbClr val="1E2452"/>
                </a:solidFill>
              </a:rPr>
              <a:t> = 30%, maturity = 15 years.</a:t>
            </a:r>
            <a:endParaRPr lang="hu-HU" sz="12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509A3-5EAF-4A9F-BB4A-B3A9BDE9C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707" y="1237326"/>
            <a:ext cx="5770084" cy="422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60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40472" cy="759189"/>
          </a:xfrm>
        </p:spPr>
        <p:txBody>
          <a:bodyPr>
            <a:noAutofit/>
          </a:bodyPr>
          <a:lstStyle/>
          <a:p>
            <a:r>
              <a:rPr lang="en-GB" sz="2800" dirty="0"/>
              <a:t>Household borrowing continued to improve both in the segment of housing </a:t>
            </a:r>
            <a:r>
              <a:rPr lang="en-US" sz="2800" dirty="0"/>
              <a:t>and in the consumer </a:t>
            </a:r>
            <a:r>
              <a:rPr lang="hu-HU" sz="2800" dirty="0"/>
              <a:t>credit</a:t>
            </a:r>
            <a:endParaRPr lang="en-GB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MNB</a:t>
            </a:r>
            <a:endParaRPr lang="hu-HU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80532" y="5874312"/>
            <a:ext cx="413995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New household loans in the entire credit institution sector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B5B98-0B2B-4A93-BA43-EE1BC316B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34416"/>
            <a:ext cx="6048672" cy="454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26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274655"/>
            <a:ext cx="7485331" cy="759189"/>
          </a:xfrm>
        </p:spPr>
        <p:txBody>
          <a:bodyPr>
            <a:noAutofit/>
          </a:bodyPr>
          <a:lstStyle/>
          <a:p>
            <a:r>
              <a:rPr lang="en-US" sz="2800" dirty="0"/>
              <a:t>The </a:t>
            </a:r>
            <a:r>
              <a:rPr lang="en-GB" sz="2800" dirty="0"/>
              <a:t>upswing in lending is primarily driven by the increase of demand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MNB, based on the answers of respondent banks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572420" y="5824256"/>
            <a:ext cx="514806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Changes in credit conditions and in credit demand in the household segment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C99235-C20D-4346-9CA2-0FA7548E9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84" y="1341253"/>
            <a:ext cx="6058283" cy="44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0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283958"/>
            <a:ext cx="7485331" cy="759189"/>
          </a:xfrm>
        </p:spPr>
        <p:txBody>
          <a:bodyPr>
            <a:noAutofit/>
          </a:bodyPr>
          <a:lstStyle/>
          <a:p>
            <a:r>
              <a:rPr lang="en-GB" sz="2800" dirty="0"/>
              <a:t>No major increase in risk taking was observed among borrowing households</a:t>
            </a:r>
            <a:endParaRPr lang="en-GB" sz="1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MNB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724548" y="5868285"/>
            <a:ext cx="3995936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Distribution of </a:t>
            </a:r>
            <a:r>
              <a:rPr lang="en-US" sz="1600" dirty="0" err="1">
                <a:solidFill>
                  <a:srgbClr val="1E2452"/>
                </a:solidFill>
              </a:rPr>
              <a:t>PTI</a:t>
            </a:r>
            <a:r>
              <a:rPr lang="en-US" sz="1600" dirty="0">
                <a:solidFill>
                  <a:srgbClr val="1E2452"/>
                </a:solidFill>
              </a:rPr>
              <a:t> values of new loans by number of units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9DBC0-8B83-49CB-A968-3DACA9EBF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301481"/>
            <a:ext cx="5760000" cy="453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3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504" y="332656"/>
            <a:ext cx="7740472" cy="728720"/>
          </a:xfrm>
        </p:spPr>
        <p:txBody>
          <a:bodyPr>
            <a:noAutofit/>
          </a:bodyPr>
          <a:lstStyle/>
          <a:p>
            <a:r>
              <a:rPr lang="en-US" sz="2800" dirty="0"/>
              <a:t>In addition </a:t>
            </a:r>
            <a:r>
              <a:rPr lang="en-GB" sz="2800" dirty="0"/>
              <a:t>to the SME segment, corporate lending has also reached the desired level</a:t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MNB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868564" y="5876441"/>
            <a:ext cx="385192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Annual changes in lending to non-financial corporates and SMEs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DE457-7D78-4052-AD06-00019B84E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277758"/>
            <a:ext cx="6156957" cy="46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78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0463" y="402442"/>
            <a:ext cx="7947513" cy="759189"/>
          </a:xfrm>
        </p:spPr>
        <p:txBody>
          <a:bodyPr>
            <a:noAutofit/>
          </a:bodyPr>
          <a:lstStyle/>
          <a:p>
            <a:r>
              <a:rPr lang="en-US" sz="2800" dirty="0"/>
              <a:t>The </a:t>
            </a:r>
            <a:r>
              <a:rPr lang="hu-HU" sz="2800" dirty="0" err="1"/>
              <a:t>phase</a:t>
            </a:r>
            <a:r>
              <a:rPr lang="hu-HU" sz="2800" dirty="0"/>
              <a:t>-out</a:t>
            </a:r>
            <a:r>
              <a:rPr lang="en-GB" sz="2800" dirty="0"/>
              <a:t> of the </a:t>
            </a:r>
            <a:r>
              <a:rPr lang="hu-HU" sz="2800" dirty="0" err="1"/>
              <a:t>FGS</a:t>
            </a:r>
            <a:r>
              <a:rPr lang="en-GB" sz="2800" dirty="0"/>
              <a:t> did not </a:t>
            </a:r>
            <a:r>
              <a:rPr lang="hu-HU" sz="2800" dirty="0" err="1"/>
              <a:t>cause</a:t>
            </a:r>
            <a:r>
              <a:rPr lang="en-GB" sz="2800" dirty="0"/>
              <a:t> </a:t>
            </a:r>
            <a:r>
              <a:rPr lang="hu-HU" sz="2800" dirty="0"/>
              <a:t>a </a:t>
            </a:r>
            <a:r>
              <a:rPr lang="hu-HU" sz="2800" dirty="0" err="1"/>
              <a:t>setback</a:t>
            </a:r>
            <a:r>
              <a:rPr lang="en-GB" sz="2800" dirty="0"/>
              <a:t> </a:t>
            </a:r>
            <a:r>
              <a:rPr lang="hu-HU" sz="2800" dirty="0"/>
              <a:t>in</a:t>
            </a:r>
            <a:r>
              <a:rPr lang="en-GB" sz="2800" dirty="0"/>
              <a:t> long-term </a:t>
            </a:r>
            <a:r>
              <a:rPr lang="hu-HU" sz="2800" dirty="0" err="1"/>
              <a:t>financing</a:t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MNB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500412" y="5987291"/>
            <a:ext cx="5220072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Maturity distribution of new SME loan contracts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30DEC-EA02-4512-A6E6-F8DA11A89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40768"/>
            <a:ext cx="6006279" cy="446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4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Agenda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71388539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196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Agenda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1262612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288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56496" cy="759189"/>
          </a:xfrm>
        </p:spPr>
        <p:txBody>
          <a:bodyPr>
            <a:noAutofit/>
          </a:bodyPr>
          <a:lstStyle/>
          <a:p>
            <a:r>
              <a:rPr lang="en-US" sz="2800" dirty="0"/>
              <a:t>Financial vulnerability can be mitigated by increasing financial </a:t>
            </a:r>
            <a:r>
              <a:rPr lang="hu-HU" sz="2800" dirty="0" err="1"/>
              <a:t>literacy</a:t>
            </a:r>
            <a:endParaRPr lang="en-GB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MNB - </a:t>
            </a:r>
            <a:r>
              <a:rPr lang="en-GB" dirty="0" err="1"/>
              <a:t>Századvég</a:t>
            </a:r>
            <a:r>
              <a:rPr lang="en-GB" dirty="0"/>
              <a:t> survey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691680" y="5614114"/>
            <a:ext cx="7164288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Dimensions of financial </a:t>
            </a:r>
            <a:r>
              <a:rPr lang="hu-HU" sz="1600" dirty="0" err="1">
                <a:solidFill>
                  <a:srgbClr val="1E2452"/>
                </a:solidFill>
              </a:rPr>
              <a:t>fragility</a:t>
            </a:r>
            <a:r>
              <a:rPr lang="en-US" sz="1600" dirty="0">
                <a:solidFill>
                  <a:srgbClr val="1E2452"/>
                </a:solidFill>
              </a:rPr>
              <a:t> and financial </a:t>
            </a:r>
            <a:r>
              <a:rPr lang="hu-HU" sz="1600" dirty="0" err="1">
                <a:solidFill>
                  <a:srgbClr val="1E2452"/>
                </a:solidFill>
              </a:rPr>
              <a:t>awareness</a:t>
            </a:r>
            <a:r>
              <a:rPr lang="en-US" sz="1600" dirty="0">
                <a:solidFill>
                  <a:srgbClr val="1E2452"/>
                </a:solidFill>
              </a:rPr>
              <a:t> within Hungarian households repaying loans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04B5A3-3468-4628-B346-B27B31E2D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856"/>
            <a:ext cx="7331315" cy="25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60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Fixed-rate housing loans are more expensive than variable-rate </a:t>
            </a:r>
            <a:r>
              <a:rPr lang="hu-HU" dirty="0" err="1"/>
              <a:t>products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067944" y="5985111"/>
            <a:ext cx="4860032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Interest rate spreads on new household loans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2CB70-1207-44E6-975E-A13201B9C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48160"/>
            <a:ext cx="6235804" cy="46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83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2840" y="221847"/>
            <a:ext cx="8361688" cy="759189"/>
          </a:xfrm>
        </p:spPr>
        <p:txBody>
          <a:bodyPr>
            <a:noAutofit/>
          </a:bodyPr>
          <a:lstStyle/>
          <a:p>
            <a:r>
              <a:rPr lang="en-US" sz="3200" dirty="0"/>
              <a:t>Variable-rate and over 5 year initial rate fixation loans represent a significant</a:t>
            </a:r>
            <a:r>
              <a:rPr lang="hu-HU" sz="3200" dirty="0"/>
              <a:t> </a:t>
            </a:r>
            <a:r>
              <a:rPr lang="en-US" sz="3200" dirty="0"/>
              <a:t>proportion</a:t>
            </a:r>
            <a:endParaRPr lang="hu-HU" sz="3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European </a:t>
            </a:r>
            <a:r>
              <a:rPr lang="hu-HU" dirty="0" err="1"/>
              <a:t>Mortgage</a:t>
            </a:r>
            <a:r>
              <a:rPr lang="hu-HU" dirty="0"/>
              <a:t> </a:t>
            </a:r>
            <a:r>
              <a:rPr lang="hu-HU" dirty="0" err="1"/>
              <a:t>Federation</a:t>
            </a:r>
            <a:endParaRPr lang="hu-HU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139952" y="5834598"/>
            <a:ext cx="47880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Distribution of new housing loans by initial rate fixation in selected countries (2017 Q1)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14868-FA18-4B2A-9577-BFE172B81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268760"/>
            <a:ext cx="5373560" cy="445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3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Low interest rates can be </a:t>
            </a:r>
            <a:r>
              <a:rPr lang="hu-HU" dirty="0" err="1"/>
              <a:t>ensured</a:t>
            </a:r>
            <a:r>
              <a:rPr lang="en-GB" dirty="0"/>
              <a:t> by </a:t>
            </a:r>
            <a:r>
              <a:rPr lang="hu-HU" dirty="0"/>
              <a:t>a </a:t>
            </a:r>
            <a:r>
              <a:rPr lang="hu-HU" dirty="0" err="1"/>
              <a:t>solid</a:t>
            </a:r>
            <a:r>
              <a:rPr lang="en-GB" dirty="0"/>
              <a:t> covered bond</a:t>
            </a:r>
            <a:r>
              <a:rPr lang="hu-HU" dirty="0"/>
              <a:t> </a:t>
            </a:r>
            <a:r>
              <a:rPr lang="en-GB" dirty="0"/>
              <a:t>market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National </a:t>
            </a:r>
            <a:r>
              <a:rPr lang="hu-HU" dirty="0" err="1"/>
              <a:t>central</a:t>
            </a:r>
            <a:r>
              <a:rPr lang="hu-HU" dirty="0"/>
              <a:t> </a:t>
            </a:r>
            <a:r>
              <a:rPr lang="hu-HU" dirty="0" err="1"/>
              <a:t>banks</a:t>
            </a:r>
            <a:r>
              <a:rPr lang="hu-HU" dirty="0"/>
              <a:t>, </a:t>
            </a:r>
            <a:r>
              <a:rPr lang="hu-HU" dirty="0" err="1"/>
              <a:t>ECB</a:t>
            </a:r>
            <a:endParaRPr lang="hu-HU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411760" y="5834598"/>
            <a:ext cx="6516216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Components of the difference between interest rates of housing loans fixed for 1-5 years and loans with a floating rate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B37FCD-E297-480C-8076-B4A3513E1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268760"/>
            <a:ext cx="6039534" cy="44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39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Looking ahead, variable-rates may </a:t>
            </a:r>
            <a:r>
              <a:rPr lang="hu-HU" dirty="0" err="1"/>
              <a:t>im</a:t>
            </a:r>
            <a:r>
              <a:rPr lang="en-US" dirty="0"/>
              <a:t>pose </a:t>
            </a:r>
            <a:r>
              <a:rPr lang="hu-HU" dirty="0" err="1"/>
              <a:t>significant</a:t>
            </a:r>
            <a:r>
              <a:rPr lang="en-US" dirty="0"/>
              <a:t> risks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915816" y="5834598"/>
            <a:ext cx="601216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Change in instalments in the case of a loan with a floating rate, assuming different risk shocks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5D379-802C-4A1B-B89D-ABD5587E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19" y="1196752"/>
            <a:ext cx="6206528" cy="45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05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Agenda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65541005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764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en-US" sz="2400" dirty="0"/>
              <a:t>As a result of the loan loss reversals, banking sector has achieved outstanding </a:t>
            </a:r>
            <a:r>
              <a:rPr lang="hu-HU" sz="2400" dirty="0" err="1"/>
              <a:t>earnings</a:t>
            </a:r>
            <a:r>
              <a:rPr lang="en-US" sz="2400" dirty="0"/>
              <a:t> similar</a:t>
            </a:r>
            <a:r>
              <a:rPr lang="hu-HU" sz="2400" dirty="0" err="1"/>
              <a:t>ly</a:t>
            </a:r>
            <a:r>
              <a:rPr lang="en-US" sz="2400" dirty="0"/>
              <a:t> to the previous year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MNB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Actual </a:t>
            </a:r>
            <a:r>
              <a:rPr lang="en-US" sz="1600" dirty="0" err="1">
                <a:solidFill>
                  <a:srgbClr val="1E2452"/>
                </a:solidFill>
              </a:rPr>
              <a:t>RoE</a:t>
            </a:r>
            <a:r>
              <a:rPr lang="en-US" sz="1600" dirty="0">
                <a:solidFill>
                  <a:srgbClr val="1E2452"/>
                </a:solidFill>
              </a:rPr>
              <a:t> of credit institutions and its value adjusted by cyclical provisioning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0C935-5A87-4407-822D-D3694FF1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243031"/>
            <a:ext cx="6323098" cy="46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97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Real p</a:t>
            </a:r>
            <a:r>
              <a:rPr lang="en-GB" sz="2800" dirty="0" err="1"/>
              <a:t>rofitability</a:t>
            </a:r>
            <a:r>
              <a:rPr lang="en-GB" sz="2800" dirty="0"/>
              <a:t> </a:t>
            </a:r>
            <a:r>
              <a:rPr lang="hu-HU" sz="2800" dirty="0" err="1"/>
              <a:t>can</a:t>
            </a:r>
            <a:r>
              <a:rPr lang="hu-HU" sz="2800" dirty="0"/>
              <a:t> be </a:t>
            </a:r>
            <a:r>
              <a:rPr lang="hu-HU" sz="2800" dirty="0" err="1"/>
              <a:t>treated</a:t>
            </a:r>
            <a:r>
              <a:rPr lang="en-US" sz="2800" dirty="0"/>
              <a:t> satisfactory </a:t>
            </a:r>
            <a:r>
              <a:rPr lang="hu-HU" sz="2800" dirty="0" err="1"/>
              <a:t>compared</a:t>
            </a:r>
            <a:r>
              <a:rPr lang="hu-HU" sz="2800" dirty="0"/>
              <a:t> </a:t>
            </a:r>
            <a:r>
              <a:rPr lang="hu-HU" sz="2800" dirty="0" err="1"/>
              <a:t>to</a:t>
            </a:r>
            <a:r>
              <a:rPr lang="hu-HU" sz="2800" dirty="0"/>
              <a:t> 2006-2007</a:t>
            </a:r>
            <a:endParaRPr lang="en-GB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MNB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Nominal and real </a:t>
            </a:r>
            <a:r>
              <a:rPr lang="en-US" sz="1600" dirty="0" err="1">
                <a:solidFill>
                  <a:srgbClr val="1E2452"/>
                </a:solidFill>
              </a:rPr>
              <a:t>RoE</a:t>
            </a:r>
            <a:r>
              <a:rPr lang="en-US" sz="1600" dirty="0">
                <a:solidFill>
                  <a:srgbClr val="1E2452"/>
                </a:solidFill>
              </a:rPr>
              <a:t> of credit institutions and the return above the 3M </a:t>
            </a:r>
            <a:r>
              <a:rPr lang="en-US" sz="1600" dirty="0" err="1">
                <a:solidFill>
                  <a:srgbClr val="1E2452"/>
                </a:solidFill>
              </a:rPr>
              <a:t>BUBOR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5597B-C459-472D-9A81-5C69B6AD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35507"/>
            <a:ext cx="6499726" cy="484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29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07329" y="197536"/>
            <a:ext cx="7829167" cy="759189"/>
          </a:xfrm>
        </p:spPr>
        <p:txBody>
          <a:bodyPr>
            <a:noAutofit/>
          </a:bodyPr>
          <a:lstStyle/>
          <a:p>
            <a:r>
              <a:rPr lang="en-US" sz="2800" dirty="0"/>
              <a:t>Strategies for credit institutions to increase profitability</a:t>
            </a:r>
            <a:r>
              <a:rPr lang="hu-HU" sz="2800" dirty="0"/>
              <a:t> over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long</a:t>
            </a:r>
            <a:r>
              <a:rPr lang="hu-HU" sz="2800" dirty="0"/>
              <a:t> </a:t>
            </a:r>
            <a:r>
              <a:rPr lang="hu-HU" sz="2800" dirty="0" err="1"/>
              <a:t>term</a:t>
            </a:r>
            <a:endParaRPr lang="en-GB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EE97CD-4679-4FA6-ABED-05676732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32288"/>
            <a:ext cx="7269215" cy="496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4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32320"/>
            <a:ext cx="7452440" cy="920416"/>
          </a:xfrm>
        </p:spPr>
        <p:txBody>
          <a:bodyPr>
            <a:noAutofit/>
          </a:bodyPr>
          <a:lstStyle/>
          <a:p>
            <a:r>
              <a:rPr lang="en-GB" sz="2800" dirty="0"/>
              <a:t>Macroeconomic outlook has improved and risks have moderated in Europe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PolicyUncertainty.com, </a:t>
            </a:r>
            <a:r>
              <a:rPr lang="en-GB" dirty="0" err="1"/>
              <a:t>Datastream</a:t>
            </a:r>
            <a:endParaRPr lang="en-GB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899592" y="5985111"/>
            <a:ext cx="8028384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Changes in </a:t>
            </a:r>
            <a:r>
              <a:rPr lang="en-US" sz="1600" dirty="0" err="1">
                <a:solidFill>
                  <a:srgbClr val="1E2452"/>
                </a:solidFill>
              </a:rPr>
              <a:t>VSTOXX</a:t>
            </a:r>
            <a:r>
              <a:rPr lang="en-US" sz="1600" dirty="0">
                <a:solidFill>
                  <a:srgbClr val="1E2452"/>
                </a:solidFill>
              </a:rPr>
              <a:t> volatility indices and the European political uncertainty index from 2007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28120-0945-4BFC-B424-E941F8604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70668"/>
            <a:ext cx="6192570" cy="46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C4616C1-E8FE-4DD7-9FC6-31E82BDB0B3B}"/>
              </a:ext>
            </a:extLst>
          </p:cNvPr>
          <p:cNvSpPr txBox="1">
            <a:spLocks/>
          </p:cNvSpPr>
          <p:nvPr/>
        </p:nvSpPr>
        <p:spPr>
          <a:xfrm>
            <a:off x="421870" y="5733256"/>
            <a:ext cx="8300259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Consumer openness towards e-banking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If every banking service was available on a smartphone…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785B310-C42D-4D86-A430-B5D2F2A8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open customers are to innovation?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800BF6-14E8-4894-940D-CAAB5E28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553" y="987592"/>
            <a:ext cx="6322242" cy="4752838"/>
          </a:xfrm>
          <a:prstGeom prst="rect">
            <a:avLst/>
          </a:prstGeom>
        </p:spPr>
      </p:pic>
      <p:sp>
        <p:nvSpPr>
          <p:cNvPr id="8" name="Szöveg helye 5">
            <a:extLst>
              <a:ext uri="{FF2B5EF4-FFF2-40B4-BE49-F238E27FC236}">
                <a16:creationId xmlns:a16="http://schemas.microsoft.com/office/drawing/2014/main" id="{5607C9C8-83DB-40A0-9414-34DDD92F5E0C}"/>
              </a:ext>
            </a:extLst>
          </p:cNvPr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</a:t>
            </a:r>
            <a:r>
              <a:rPr lang="hu-HU" dirty="0"/>
              <a:t>: MNB </a:t>
            </a:r>
            <a:r>
              <a:rPr lang="hu-HU" dirty="0" err="1"/>
              <a:t>survey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883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C4616C1-E8FE-4DD7-9FC6-31E82BDB0B3B}"/>
              </a:ext>
            </a:extLst>
          </p:cNvPr>
          <p:cNvSpPr txBox="1">
            <a:spLocks/>
          </p:cNvSpPr>
          <p:nvPr/>
        </p:nvSpPr>
        <p:spPr>
          <a:xfrm>
            <a:off x="3291690" y="5861834"/>
            <a:ext cx="542879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Planned / already in use innovations by banks and fintech companies</a:t>
            </a:r>
            <a:endParaRPr lang="pl-PL" sz="1600" dirty="0">
              <a:solidFill>
                <a:srgbClr val="1E2452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785B310-C42D-4D86-A430-B5D2F2A8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open institutions are to try new solutions?</a:t>
            </a:r>
          </a:p>
        </p:txBody>
      </p:sp>
      <p:sp>
        <p:nvSpPr>
          <p:cNvPr id="7" name="Szöveg helye 5">
            <a:extLst>
              <a:ext uri="{FF2B5EF4-FFF2-40B4-BE49-F238E27FC236}">
                <a16:creationId xmlns:a16="http://schemas.microsoft.com/office/drawing/2014/main" id="{A8DFD87F-6C0E-45AB-B2D2-E9E0F19C8611}"/>
              </a:ext>
            </a:extLst>
          </p:cNvPr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</a:t>
            </a:r>
            <a:r>
              <a:rPr lang="hu-HU" dirty="0"/>
              <a:t>: MNB </a:t>
            </a:r>
            <a:r>
              <a:rPr lang="hu-HU" dirty="0" err="1"/>
              <a:t>survey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7FD38-A20E-4768-B086-DFEE9F694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211708"/>
            <a:ext cx="6365273" cy="47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Agenda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93834018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01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5153" y="258264"/>
            <a:ext cx="7485331" cy="759189"/>
          </a:xfrm>
        </p:spPr>
        <p:txBody>
          <a:bodyPr>
            <a:noAutofit/>
          </a:bodyPr>
          <a:lstStyle/>
          <a:p>
            <a:r>
              <a:rPr lang="en-US" sz="2600" dirty="0"/>
              <a:t>In recent years, risks have </a:t>
            </a:r>
            <a:r>
              <a:rPr lang="hu-HU" sz="2600" dirty="0" err="1"/>
              <a:t>significantly</a:t>
            </a:r>
            <a:r>
              <a:rPr lang="hu-HU" sz="2600" dirty="0"/>
              <a:t> </a:t>
            </a:r>
            <a:r>
              <a:rPr lang="en-US" sz="2600" dirty="0"/>
              <a:t>reduced in bank</a:t>
            </a:r>
            <a:r>
              <a:rPr lang="hu-HU" sz="2600" dirty="0"/>
              <a:t>s</a:t>
            </a:r>
            <a:r>
              <a:rPr lang="en-US" sz="2600" dirty="0"/>
              <a:t>’ balance sheet</a:t>
            </a:r>
            <a:r>
              <a:rPr lang="hu-HU" sz="2600" dirty="0"/>
              <a:t>s</a:t>
            </a:r>
            <a:endParaRPr lang="en-US" sz="2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533766" y="5789913"/>
            <a:ext cx="5184445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Net non-performing loans as a proportion of regulatory capital at major banks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1D8CB-D19A-450B-864C-5B65B2A94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55" y="1169926"/>
            <a:ext cx="5737772" cy="47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11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56496" cy="759189"/>
          </a:xfrm>
        </p:spPr>
        <p:txBody>
          <a:bodyPr>
            <a:noAutofit/>
          </a:bodyPr>
          <a:lstStyle/>
          <a:p>
            <a:r>
              <a:rPr lang="hu-HU" sz="2800" dirty="0"/>
              <a:t>A</a:t>
            </a:r>
            <a:r>
              <a:rPr lang="en-US" sz="2800" dirty="0" err="1"/>
              <a:t>ll</a:t>
            </a:r>
            <a:r>
              <a:rPr lang="en-US" sz="2800" dirty="0"/>
              <a:t> institutions fulfil regulatory</a:t>
            </a:r>
            <a:r>
              <a:rPr lang="hu-HU" sz="2800" dirty="0"/>
              <a:t> </a:t>
            </a:r>
            <a:r>
              <a:rPr lang="en-US" sz="2800" dirty="0"/>
              <a:t>requirement</a:t>
            </a:r>
            <a:r>
              <a:rPr lang="hu-HU" sz="2800" dirty="0"/>
              <a:t>s</a:t>
            </a:r>
            <a:r>
              <a:rPr lang="en-US" sz="2800" dirty="0"/>
              <a:t> in both the baseline and the stress scenario</a:t>
            </a:r>
            <a:endParaRPr lang="en-GB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34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MNB</a:t>
            </a:r>
            <a:endParaRPr lang="hu-HU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144630" y="5876598"/>
            <a:ext cx="457200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Distribution of the capital adequacy ratio based on number of banks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67277-3A7A-41E9-AE65-7475EB95E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5" y="1261086"/>
            <a:ext cx="6264696" cy="47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89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5153" y="258264"/>
            <a:ext cx="7485331" cy="759189"/>
          </a:xfrm>
        </p:spPr>
        <p:txBody>
          <a:bodyPr>
            <a:noAutofit/>
          </a:bodyPr>
          <a:lstStyle/>
          <a:p>
            <a:r>
              <a:rPr lang="hu-HU" sz="2400" dirty="0" err="1"/>
              <a:t>Portfolio</a:t>
            </a:r>
            <a:r>
              <a:rPr lang="hu-HU" sz="2400" dirty="0"/>
              <a:t> </a:t>
            </a:r>
            <a:r>
              <a:rPr lang="hu-HU" sz="2400" dirty="0" err="1"/>
              <a:t>cleaning</a:t>
            </a:r>
            <a:r>
              <a:rPr lang="hu-HU" sz="2400" dirty="0"/>
              <a:t> </a:t>
            </a:r>
            <a:r>
              <a:rPr lang="en-US" sz="2400" dirty="0"/>
              <a:t>has mitigated risks, but the social </a:t>
            </a:r>
            <a:r>
              <a:rPr lang="hu-HU" sz="2400" dirty="0" err="1"/>
              <a:t>implications</a:t>
            </a:r>
            <a:r>
              <a:rPr lang="en-US" sz="2400" dirty="0"/>
              <a:t> </a:t>
            </a:r>
            <a:r>
              <a:rPr lang="hu-HU" sz="2400" dirty="0" err="1"/>
              <a:t>should</a:t>
            </a:r>
            <a:r>
              <a:rPr lang="hu-HU" sz="2400" dirty="0"/>
              <a:t> be </a:t>
            </a:r>
            <a:r>
              <a:rPr lang="hu-HU" sz="2400" dirty="0" err="1"/>
              <a:t>monitored</a:t>
            </a:r>
            <a:endParaRPr lang="hu-HU" sz="2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35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 err="1"/>
              <a:t>Source</a:t>
            </a:r>
            <a:r>
              <a:rPr lang="hu-HU" dirty="0"/>
              <a:t>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76076" y="6042419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Number of non-performing mortgage loans and real estates acquired by NAMA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3C9DB-A3FC-4BB0-AF16-56F5B452A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65053"/>
            <a:ext cx="5256030" cy="437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D71E30-2CAB-4BB0-8364-44836E36C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187859"/>
            <a:ext cx="527608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8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Agenda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18513378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421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496" y="2996952"/>
            <a:ext cx="914400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GB" sz="4800" dirty="0">
                <a:latin typeface="Calibri" panose="020F0502020204030204" pitchFamily="34" charset="0"/>
              </a:rPr>
              <a:t>Thank you for your attention</a:t>
            </a:r>
            <a:r>
              <a:rPr lang="hu-HU" sz="4800" dirty="0">
                <a:latin typeface="Calibri" panose="020F0502020204030204" pitchFamily="34" charset="0"/>
              </a:rPr>
              <a:t>! </a:t>
            </a:r>
          </a:p>
          <a:p>
            <a:pPr algn="ctr" fontAlgn="auto">
              <a:spcAft>
                <a:spcPts val="0"/>
              </a:spcAft>
            </a:pPr>
            <a:endParaRPr lang="hu-HU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9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8640"/>
            <a:ext cx="7485331" cy="750549"/>
          </a:xfrm>
        </p:spPr>
        <p:txBody>
          <a:bodyPr>
            <a:noAutofit/>
          </a:bodyPr>
          <a:lstStyle/>
          <a:p>
            <a:r>
              <a:rPr lang="en-GB" sz="2400" dirty="0"/>
              <a:t>Due to unresolved issues, complete lending turnaround has not occurred in some countries</a:t>
            </a:r>
            <a:r>
              <a:rPr lang="hu-HU" sz="2400" dirty="0"/>
              <a:t> </a:t>
            </a:r>
            <a:r>
              <a:rPr lang="en-GB" sz="2400" dirty="0"/>
              <a:t>yet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E</a:t>
            </a:r>
            <a:r>
              <a:rPr lang="hu-HU" dirty="0"/>
              <a:t>CB</a:t>
            </a:r>
            <a:endParaRPr lang="en-GB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Annual growth rate of the private sector’s outstanding loans in Europe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3582D-276D-455E-90FA-D8774C79C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5" y="1212650"/>
            <a:ext cx="5760000" cy="44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1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47976" cy="759189"/>
          </a:xfrm>
        </p:spPr>
        <p:txBody>
          <a:bodyPr>
            <a:noAutofit/>
          </a:bodyPr>
          <a:lstStyle/>
          <a:p>
            <a:r>
              <a:rPr lang="hu-HU" sz="2800" dirty="0"/>
              <a:t>Outstanding n</a:t>
            </a:r>
            <a:r>
              <a:rPr lang="en-US" sz="2800" dirty="0"/>
              <a:t>on-performing loans are still high in many countries</a:t>
            </a:r>
            <a:endParaRPr lang="en-GB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SNL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39552" y="5985111"/>
            <a:ext cx="8388424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Problem loans compared to gross loans outstanding in European countries (2010–2016)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63824F-55E0-4D45-9C64-54F42FB9E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339" y="1268760"/>
            <a:ext cx="5630850" cy="43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0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High</a:t>
            </a:r>
            <a:r>
              <a:rPr lang="hu-HU" sz="2800" dirty="0"/>
              <a:t> </a:t>
            </a:r>
            <a:r>
              <a:rPr lang="en-GB" sz="2800" dirty="0"/>
              <a:t>level </a:t>
            </a:r>
            <a:r>
              <a:rPr lang="en-US" sz="2800" dirty="0"/>
              <a:t>of indebtedness can result in </a:t>
            </a:r>
            <a:r>
              <a:rPr lang="hu-HU" sz="2800" dirty="0"/>
              <a:t>an </a:t>
            </a:r>
            <a:r>
              <a:rPr lang="en-US" sz="2800" dirty="0"/>
              <a:t>increasing vulnerability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Eurostat</a:t>
            </a:r>
            <a:endParaRPr lang="hu-HU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15516" y="5808212"/>
            <a:ext cx="8712968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Gross government debt and household indebtedness to GDP (2013-2016)</a:t>
            </a:r>
            <a:endParaRPr lang="hu-HU" sz="1600" dirty="0">
              <a:solidFill>
                <a:srgbClr val="1E2452"/>
              </a:solidFill>
            </a:endParaRPr>
          </a:p>
          <a:p>
            <a:pPr marL="0" indent="0" algn="r">
              <a:spcBef>
                <a:spcPct val="0"/>
              </a:spcBef>
              <a:buNone/>
            </a:pP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7FEEA-0D14-401D-8DA6-98C2B6311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20" y="1318181"/>
            <a:ext cx="5990889" cy="44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2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 many countries, house price growth is coupled with </a:t>
            </a:r>
            <a:r>
              <a:rPr lang="en-GB" sz="2800" dirty="0"/>
              <a:t>increasing indebtedness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ECB, BIS</a:t>
            </a:r>
            <a:endParaRPr lang="hu-HU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331640" y="5985111"/>
            <a:ext cx="7596336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Changes in house prices and the share of housing loans to GDP in European comparison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F6489D-76B7-471F-842F-92F1C6B04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67132"/>
            <a:ext cx="5702858" cy="432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2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12480" cy="759189"/>
          </a:xfrm>
        </p:spPr>
        <p:txBody>
          <a:bodyPr>
            <a:noAutofit/>
          </a:bodyPr>
          <a:lstStyle/>
          <a:p>
            <a:r>
              <a:rPr lang="en-GB" sz="2400" dirty="0"/>
              <a:t>Gradually growing investor demand can </a:t>
            </a:r>
            <a:r>
              <a:rPr lang="en-US" sz="2400" dirty="0"/>
              <a:t>be identified in t</a:t>
            </a:r>
            <a:r>
              <a:rPr lang="en-GB" sz="2400" dirty="0"/>
              <a:t>he commercial real </a:t>
            </a:r>
            <a:r>
              <a:rPr lang="en-US" sz="2400" dirty="0"/>
              <a:t>estate market of the CEE region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4716016" y="6292520"/>
            <a:ext cx="400446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Source: Based on data published by CBRE, Colliers, </a:t>
            </a:r>
            <a:r>
              <a:rPr lang="en-GB" dirty="0" err="1"/>
              <a:t>Cushman&amp;Wakefield</a:t>
            </a:r>
            <a:r>
              <a:rPr lang="en-GB" dirty="0"/>
              <a:t> and </a:t>
            </a:r>
            <a:r>
              <a:rPr lang="en-GB" dirty="0" err="1"/>
              <a:t>JLL</a:t>
            </a:r>
            <a:endParaRPr lang="en-GB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US" sz="1600" dirty="0">
                <a:solidFill>
                  <a:srgbClr val="1E2452"/>
                </a:solidFill>
              </a:rPr>
              <a:t>Vacancy rates and prime yields on the regional capital cities' office markets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AD276-D36E-4306-ACB5-35311EF88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923" y="1180329"/>
            <a:ext cx="5951483" cy="44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6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Agenda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3071461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470166"/>
      </p:ext>
    </p:extLst>
  </p:cSld>
  <p:clrMapOvr>
    <a:masterClrMapping/>
  </p:clrMapOvr>
</p:sld>
</file>

<file path=ppt/theme/theme1.xml><?xml version="1.0" encoding="utf-8"?>
<a:theme xmlns:a="http://schemas.openxmlformats.org/drawingml/2006/main" name="Bemutató1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957</TotalTime>
  <Words>2014</Words>
  <Application>Microsoft Office PowerPoint</Application>
  <PresentationFormat>On-screen Show (4:3)</PresentationFormat>
  <Paragraphs>198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Trebuchet MS</vt:lpstr>
      <vt:lpstr>Verdana</vt:lpstr>
      <vt:lpstr>Bemutató1</vt:lpstr>
      <vt:lpstr>Financial Stability Report –  November 2017</vt:lpstr>
      <vt:lpstr>Agenda</vt:lpstr>
      <vt:lpstr>Macroeconomic outlook has improved and risks have moderated in Europe</vt:lpstr>
      <vt:lpstr>Due to unresolved issues, complete lending turnaround has not occurred in some countries yet</vt:lpstr>
      <vt:lpstr>Outstanding non-performing loans are still high in many countries</vt:lpstr>
      <vt:lpstr>High level of indebtedness can result in an increasing vulnerability</vt:lpstr>
      <vt:lpstr>In many countries, house price growth is coupled with increasing indebtedness</vt:lpstr>
      <vt:lpstr>Gradually growing investor demand can be identified in the commercial real estate market of the CEE region</vt:lpstr>
      <vt:lpstr>Agenda</vt:lpstr>
      <vt:lpstr>The upswing of the housing market has continued with the previously observed heterogeneity of regions </vt:lpstr>
      <vt:lpstr>A revival has been experienced in the number of building permits issued and home completions</vt:lpstr>
      <vt:lpstr>Housing prices are under the level justified macroeconomic fundamentals </vt:lpstr>
      <vt:lpstr>The affordability of newly built dwellings in Hungary are similar to that of other CEE countries</vt:lpstr>
      <vt:lpstr>The affordability of houses did not deteriorate significantly despite the price increase</vt:lpstr>
      <vt:lpstr>Household borrowing continued to improve both in the segment of housing and in the consumer credit</vt:lpstr>
      <vt:lpstr>The upswing in lending is primarily driven by the increase of demand</vt:lpstr>
      <vt:lpstr>No major increase in risk taking was observed among borrowing households</vt:lpstr>
      <vt:lpstr>In addition to the SME segment, corporate lending has also reached the desired level </vt:lpstr>
      <vt:lpstr>The phase-out of the FGS did not cause a setback in long-term financing </vt:lpstr>
      <vt:lpstr>Agenda</vt:lpstr>
      <vt:lpstr>Financial vulnerability can be mitigated by increasing financial literacy</vt:lpstr>
      <vt:lpstr>Fixed-rate housing loans are more expensive than variable-rate products</vt:lpstr>
      <vt:lpstr>Variable-rate and over 5 year initial rate fixation loans represent a significant proportion</vt:lpstr>
      <vt:lpstr>Low interest rates can be ensured by a solid covered bond market</vt:lpstr>
      <vt:lpstr>Looking ahead, variable-rates may impose significant risks</vt:lpstr>
      <vt:lpstr>Agenda</vt:lpstr>
      <vt:lpstr>As a result of the loan loss reversals, banking sector has achieved outstanding earnings similarly to the previous year</vt:lpstr>
      <vt:lpstr>Real profitability can be treated satisfactory compared to 2006-2007</vt:lpstr>
      <vt:lpstr>Strategies for credit institutions to increase profitability over the long term</vt:lpstr>
      <vt:lpstr>How open customers are to innovation?</vt:lpstr>
      <vt:lpstr>How open institutions are to try new solutions?</vt:lpstr>
      <vt:lpstr>Agenda</vt:lpstr>
      <vt:lpstr>In recent years, risks have significantly reduced in banks’ balance sheets</vt:lpstr>
      <vt:lpstr>All institutions fulfil regulatory requirements in both the baseline and the stress scenario</vt:lpstr>
      <vt:lpstr>Portfolio cleaning has mitigated risks, but the social implications should be monitored</vt:lpstr>
      <vt:lpstr>Agenda</vt:lpstr>
      <vt:lpstr>PowerPoint Presentation</vt:lpstr>
    </vt:vector>
  </TitlesOfParts>
  <Company>Magyar Nemzeti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Stability Report</dc:title>
  <dc:creator>Bui Hoai Nam</dc:creator>
  <cp:lastModifiedBy>Dancsik Bálint</cp:lastModifiedBy>
  <cp:revision>101</cp:revision>
  <dcterms:created xsi:type="dcterms:W3CDTF">2017-11-15T13:02:41Z</dcterms:created>
  <dcterms:modified xsi:type="dcterms:W3CDTF">2017-11-29T08:32:23Z</dcterms:modified>
</cp:coreProperties>
</file>