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65" r:id="rId2"/>
    <p:sldMasterId id="2147483838" r:id="rId3"/>
  </p:sldMasterIdLst>
  <p:notesMasterIdLst>
    <p:notesMasterId r:id="rId31"/>
  </p:notesMasterIdLst>
  <p:sldIdLst>
    <p:sldId id="3252" r:id="rId4"/>
    <p:sldId id="3274" r:id="rId5"/>
    <p:sldId id="3276" r:id="rId6"/>
    <p:sldId id="3278" r:id="rId7"/>
    <p:sldId id="3309" r:id="rId8"/>
    <p:sldId id="3310" r:id="rId9"/>
    <p:sldId id="3279" r:id="rId10"/>
    <p:sldId id="3304" r:id="rId11"/>
    <p:sldId id="3280" r:id="rId12"/>
    <p:sldId id="3284" r:id="rId13"/>
    <p:sldId id="3285" r:id="rId14"/>
    <p:sldId id="3281" r:id="rId15"/>
    <p:sldId id="3286" r:id="rId16"/>
    <p:sldId id="3287" r:id="rId17"/>
    <p:sldId id="3288" r:id="rId18"/>
    <p:sldId id="3293" r:id="rId19"/>
    <p:sldId id="3296" r:id="rId20"/>
    <p:sldId id="3270" r:id="rId21"/>
    <p:sldId id="3282" r:id="rId22"/>
    <p:sldId id="3297" r:id="rId23"/>
    <p:sldId id="3298" r:id="rId24"/>
    <p:sldId id="3303" r:id="rId25"/>
    <p:sldId id="3283" r:id="rId26"/>
    <p:sldId id="3305" r:id="rId27"/>
    <p:sldId id="3306" r:id="rId28"/>
    <p:sldId id="3307" r:id="rId29"/>
    <p:sldId id="3308" r:id="rId3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ffline" id="{2AE14B64-8956-45F6-B6E7-E710EDE6F70A}">
          <p14:sldIdLst>
            <p14:sldId id="3252"/>
            <p14:sldId id="3274"/>
            <p14:sldId id="3276"/>
            <p14:sldId id="3278"/>
            <p14:sldId id="3309"/>
            <p14:sldId id="3310"/>
            <p14:sldId id="3279"/>
            <p14:sldId id="3304"/>
            <p14:sldId id="3280"/>
            <p14:sldId id="3284"/>
            <p14:sldId id="3285"/>
            <p14:sldId id="3281"/>
            <p14:sldId id="3286"/>
            <p14:sldId id="3287"/>
            <p14:sldId id="3288"/>
            <p14:sldId id="3293"/>
            <p14:sldId id="3296"/>
            <p14:sldId id="3270"/>
            <p14:sldId id="3282"/>
            <p14:sldId id="3297"/>
            <p14:sldId id="3298"/>
            <p14:sldId id="3303"/>
            <p14:sldId id="3283"/>
            <p14:sldId id="3305"/>
            <p14:sldId id="3306"/>
            <p14:sldId id="3307"/>
            <p14:sldId id="3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88BF99-070C-F6CD-BEC0-C9B074D367D0}" name="MNB" initials="MNB" userId="MNB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A5B"/>
    <a:srgbClr val="0C2148"/>
    <a:srgbClr val="FCE9A7"/>
    <a:srgbClr val="B98A64"/>
    <a:srgbClr val="FBE7A6"/>
    <a:srgbClr val="DFAF7A"/>
    <a:srgbClr val="AFC2E3"/>
    <a:srgbClr val="6387C9"/>
    <a:srgbClr val="2A4578"/>
    <a:srgbClr val="1C3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19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9F8C8-8E7B-4298-B15C-7F2E506C5B72}" type="datetimeFigureOut">
              <a:rPr lang="hu-HU" smtClean="0"/>
              <a:t>2024. 07. 23.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0B600-8CE6-48DE-9ED3-EBEFE078EB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0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6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4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303" y="1347128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304" y="1016400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9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61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974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43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42000">
                <a:srgbClr val="1C1E4D">
                  <a:alpha val="91000"/>
                </a:srgbClr>
              </a:gs>
              <a:gs pos="0">
                <a:srgbClr val="1C1E4D"/>
              </a:gs>
              <a:gs pos="68000">
                <a:srgbClr val="1C1E4D">
                  <a:alpha val="4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53" y="165567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67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D1CC-1305-4C9F-85BD-82C936B6DE9D}" type="datetime1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9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1E9943B4-337B-1DD1-DD28-AE452328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799610" y="469662"/>
            <a:ext cx="3161935" cy="1572784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4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0303" y="1347128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0304" y="1016400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solidFill>
                  <a:srgbClr val="0C2148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9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61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15749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Téglalap 10">
            <a:extLst>
              <a:ext uri="{FF2B5EF4-FFF2-40B4-BE49-F238E27FC236}">
                <a16:creationId xmlns:a16="http://schemas.microsoft.com/office/drawing/2014/main" id="{059A6E58-7481-D973-B676-BA47AB21142B}"/>
              </a:ext>
            </a:extLst>
          </p:cNvPr>
          <p:cNvSpPr/>
          <p:nvPr userDrawn="1"/>
        </p:nvSpPr>
        <p:spPr>
          <a:xfrm rot="10800000" flipV="1">
            <a:off x="10280418" y="634626"/>
            <a:ext cx="1330135" cy="1330135"/>
          </a:xfrm>
          <a:prstGeom prst="ellipse">
            <a:avLst/>
          </a:prstGeom>
          <a:solidFill>
            <a:srgbClr val="2C477B"/>
          </a:solidFill>
          <a:ln w="25400">
            <a:gradFill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2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7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59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354471-F010-5ABB-1818-94122E32E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483" y="651691"/>
            <a:ext cx="1296000" cy="1296000"/>
          </a:xfrm>
          <a:prstGeom prst="ellipse">
            <a:avLst/>
          </a:prstGeom>
          <a:solidFill>
            <a:schemeClr val="bg1"/>
          </a:solidFill>
          <a:ln w="22225">
            <a:gradFill>
              <a:gsLst>
                <a:gs pos="0">
                  <a:srgbClr val="DFAF7A"/>
                </a:gs>
                <a:gs pos="37000">
                  <a:srgbClr val="FBE7A6"/>
                </a:gs>
                <a:gs pos="75000">
                  <a:srgbClr val="B98A64"/>
                </a:gs>
                <a:gs pos="100000">
                  <a:srgbClr val="FCE9A7"/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A23D7EB2-EE09-A6DA-563F-E0142E219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4677" y="1358703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rgbClr val="0C214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F8C76370-05C6-BB71-8FE9-F98BC36596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678" y="1027975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solidFill>
                  <a:srgbClr val="0C2148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EFD5EC51-1147-30CC-821B-BF8302416E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799610" y="469662"/>
            <a:ext cx="3161935" cy="1572784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90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10" name="Téglalap 10">
            <a:extLst>
              <a:ext uri="{FF2B5EF4-FFF2-40B4-BE49-F238E27FC236}">
                <a16:creationId xmlns:a16="http://schemas.microsoft.com/office/drawing/2014/main" id="{5ABB70FC-A333-8554-8C8C-79E9C608422A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chemeClr val="bg1">
                  <a:alpha val="76000"/>
                </a:schemeClr>
              </a:gs>
              <a:gs pos="0">
                <a:schemeClr val="bg1"/>
              </a:gs>
              <a:gs pos="100000">
                <a:schemeClr val="bg1">
                  <a:alpha val="71000"/>
                </a:schemeClr>
              </a:gs>
              <a:gs pos="60000">
                <a:schemeClr val="bg1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2" name="Picture 1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CCAB89D2-FF12-2944-A430-C556560B5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3"/>
          <a:stretch/>
        </p:blipFill>
        <p:spPr>
          <a:xfrm>
            <a:off x="10514277" y="126995"/>
            <a:ext cx="1622573" cy="807086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5004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rgbClr val="0C2148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4" name="Picture 3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A2A772C2-3E48-2514-3C0E-F4BD2EBAE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06"/>
          <a:stretch/>
        </p:blipFill>
        <p:spPr>
          <a:xfrm>
            <a:off x="8915345" y="498176"/>
            <a:ext cx="2613169" cy="2062156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969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tatues&#10;&#10;Description automatically generated">
            <a:extLst>
              <a:ext uri="{FF2B5EF4-FFF2-40B4-BE49-F238E27FC236}">
                <a16:creationId xmlns:a16="http://schemas.microsoft.com/office/drawing/2014/main" id="{8C821733-E811-385A-74E8-1B4F522D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pic>
        <p:nvPicPr>
          <p:cNvPr id="8" name="Picture 7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6564FC8D-C43D-C620-7E77-0030AE6DE5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006"/>
          <a:stretch/>
        </p:blipFill>
        <p:spPr>
          <a:xfrm>
            <a:off x="8394221" y="473090"/>
            <a:ext cx="3161935" cy="2495209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5D6F0-2074-341C-2849-140DC42DB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27801" t="17161" b="20610"/>
          <a:stretch/>
        </p:blipFill>
        <p:spPr>
          <a:xfrm>
            <a:off x="0" y="0"/>
            <a:ext cx="7969901" cy="687321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 anchorCtr="0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D6476E-D753-5F2D-96D7-B8AB9FB8A4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705151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05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42000">
                <a:schemeClr val="bg1">
                  <a:alpha val="91000"/>
                </a:schemeClr>
              </a:gs>
              <a:gs pos="0">
                <a:schemeClr val="bg1"/>
              </a:gs>
              <a:gs pos="68000">
                <a:schemeClr val="bg1">
                  <a:alpha val="64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2" name="Picture 1" descr="A blue and black text with a circle and a blue circle with a coat of arms and a shield with a coat of arms and a building with a shield and a coat of arms and a building&#10;&#10;Description automatically generated">
            <a:extLst>
              <a:ext uri="{FF2B5EF4-FFF2-40B4-BE49-F238E27FC236}">
                <a16:creationId xmlns:a16="http://schemas.microsoft.com/office/drawing/2014/main" id="{EE046191-65E7-DCB7-F4A9-F44BADC6C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388"/>
          <a:stretch/>
        </p:blipFill>
        <p:spPr>
          <a:xfrm>
            <a:off x="1153853" y="1655670"/>
            <a:ext cx="4629390" cy="3666761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651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Téglalap 10">
            <a:extLst>
              <a:ext uri="{FF2B5EF4-FFF2-40B4-BE49-F238E27FC236}">
                <a16:creationId xmlns:a16="http://schemas.microsoft.com/office/drawing/2014/main" id="{059A6E58-7481-D973-B676-BA47AB21142B}"/>
              </a:ext>
            </a:extLst>
          </p:cNvPr>
          <p:cNvSpPr/>
          <p:nvPr userDrawn="1"/>
        </p:nvSpPr>
        <p:spPr>
          <a:xfrm rot="10800000" flipV="1">
            <a:off x="10280418" y="634626"/>
            <a:ext cx="1330135" cy="1330135"/>
          </a:xfrm>
          <a:prstGeom prst="ellipse">
            <a:avLst/>
          </a:prstGeom>
          <a:solidFill>
            <a:srgbClr val="2C477B"/>
          </a:solidFill>
          <a:ln w="25400">
            <a:gradFill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Téglalap 10">
            <a:extLst>
              <a:ext uri="{FF2B5EF4-FFF2-40B4-BE49-F238E27FC236}">
                <a16:creationId xmlns:a16="http://schemas.microsoft.com/office/drawing/2014/main" id="{46A46F63-0A5A-FA98-78AF-76E638834A90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799610" y="469661"/>
            <a:ext cx="3161935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672" y="2727182"/>
            <a:ext cx="8364659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5057069" y="4396077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893" y="4599859"/>
            <a:ext cx="4932217" cy="369332"/>
          </a:xfrm>
          <a:noFill/>
        </p:spPr>
        <p:txBody>
          <a:bodyPr wrap="square" rtlCol="0">
            <a:spAutoFit/>
          </a:bodyPr>
          <a:lstStyle>
            <a:lvl1pPr algn="ctr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354471-F010-5ABB-1818-94122E32E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97483" y="651691"/>
            <a:ext cx="1296000" cy="1296000"/>
          </a:xfrm>
          <a:prstGeom prst="ellipse">
            <a:avLst/>
          </a:prstGeom>
          <a:ln w="22225">
            <a:gradFill>
              <a:gsLst>
                <a:gs pos="0">
                  <a:srgbClr val="DFAF7A"/>
                </a:gs>
                <a:gs pos="37000">
                  <a:srgbClr val="FBE7A6"/>
                </a:gs>
                <a:gs pos="75000">
                  <a:srgbClr val="B98A64"/>
                </a:gs>
                <a:gs pos="100000">
                  <a:srgbClr val="FCE9A7"/>
                </a:gs>
              </a:gsLst>
              <a:lin ang="5400000" scaled="1"/>
            </a:gra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  <p:sp>
        <p:nvSpPr>
          <p:cNvPr id="10" name="Szöveg helye 13">
            <a:extLst>
              <a:ext uri="{FF2B5EF4-FFF2-40B4-BE49-F238E27FC236}">
                <a16:creationId xmlns:a16="http://schemas.microsoft.com/office/drawing/2014/main" id="{A23D7EB2-EE09-A6DA-563F-E0142E219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74677" y="1358703"/>
            <a:ext cx="4932217" cy="313932"/>
          </a:xfrm>
          <a:noFill/>
        </p:spPr>
        <p:txBody>
          <a:bodyPr wrap="square" rtlCol="0">
            <a:spAutoFit/>
          </a:bodyPr>
          <a:lstStyle>
            <a:lvl1pPr algn="r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1" name="Szöveg helye 13">
            <a:extLst>
              <a:ext uri="{FF2B5EF4-FFF2-40B4-BE49-F238E27FC236}">
                <a16:creationId xmlns:a16="http://schemas.microsoft.com/office/drawing/2014/main" id="{F8C76370-05C6-BB71-8FE9-F98BC36596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4678" y="1027975"/>
            <a:ext cx="493221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</p:spTree>
    <p:extLst>
      <p:ext uri="{BB962C8B-B14F-4D97-AF65-F5344CB8AC3E}">
        <p14:creationId xmlns:p14="http://schemas.microsoft.com/office/powerpoint/2010/main" val="101829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D1CC-1305-4C9F-85BD-82C936B6DE9D}" type="datetime1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9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0FFB9D8C-24D1-CBB2-D923-BCD461200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3" y="1"/>
            <a:ext cx="12192000" cy="6873217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D828E68D-EA7A-829D-A4AE-85D33E761DE9}"/>
              </a:ext>
            </a:extLst>
          </p:cNvPr>
          <p:cNvSpPr/>
          <p:nvPr userDrawn="1"/>
        </p:nvSpPr>
        <p:spPr>
          <a:xfrm rot="10800000" flipV="1">
            <a:off x="1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2" name="Picture 11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4CCF242-D952-F0DC-78EA-D2DA9F421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9143482" y="447323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9D1779-F6DD-8E20-A911-683889DF3F9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033" y="739197"/>
            <a:ext cx="8364659" cy="1572326"/>
          </a:xfrm>
          <a:noFill/>
        </p:spPr>
        <p:txBody>
          <a:bodyPr wrap="square" tIns="108000" bIns="108000" rtlCol="0" anchor="b">
            <a:normAutofit/>
          </a:bodyPr>
          <a:lstStyle>
            <a:lvl1pPr algn="l">
              <a:lnSpc>
                <a:spcPct val="10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7998" y="6099577"/>
            <a:ext cx="4932217" cy="313932"/>
          </a:xfrm>
          <a:noFill/>
        </p:spPr>
        <p:txBody>
          <a:bodyPr wrap="square" rtlCol="0">
            <a:spAutoFit/>
          </a:bodyPr>
          <a:lstStyle>
            <a:lvl1pPr algn="l">
              <a:defRPr lang="hu-HU" sz="16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768849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b="1" spc="150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5349" y="2314962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033" y="2432702"/>
            <a:ext cx="4932217" cy="369332"/>
          </a:xfrm>
          <a:noFill/>
        </p:spPr>
        <p:txBody>
          <a:bodyPr wrap="square" rtlCol="0">
            <a:spAutoFit/>
          </a:bodyPr>
          <a:lstStyle>
            <a:lvl1pPr algn="l">
              <a:defRPr lang="hu-HU" sz="2000" spc="15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63755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279209"/>
            <a:ext cx="864029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277389" y="1130556"/>
            <a:ext cx="8640292" cy="4996643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1214" y="9049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8DEEC3B7-41CA-03F1-A356-3029B7FD7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7390" y="6323656"/>
            <a:ext cx="8103264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3" name="Szöveg helye 16">
            <a:extLst>
              <a:ext uri="{FF2B5EF4-FFF2-40B4-BE49-F238E27FC236}">
                <a16:creationId xmlns:a16="http://schemas.microsoft.com/office/drawing/2014/main" id="{3E037C21-22F7-D060-056D-D71959EAAC3A}"/>
              </a:ext>
            </a:extLst>
          </p:cNvPr>
          <p:cNvSpPr txBox="1">
            <a:spLocks/>
          </p:cNvSpPr>
          <p:nvPr userDrawn="1"/>
        </p:nvSpPr>
        <p:spPr>
          <a:xfrm>
            <a:off x="11379195" y="6341860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5" name="Picture 14" descr="A collage of statues&#10;&#10;Description automatically generated">
            <a:extLst>
              <a:ext uri="{FF2B5EF4-FFF2-40B4-BE49-F238E27FC236}">
                <a16:creationId xmlns:a16="http://schemas.microsoft.com/office/drawing/2014/main" id="{3567903B-E280-F34D-5ADE-762DAE6E8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7" name="Téglalap 10">
            <a:extLst>
              <a:ext uri="{FF2B5EF4-FFF2-40B4-BE49-F238E27FC236}">
                <a16:creationId xmlns:a16="http://schemas.microsoft.com/office/drawing/2014/main" id="{CE154188-D6EC-78AB-A3D9-3B3876E3F81D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38D5F91C-EC4E-2E41-63C3-CC2188B38C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C741F4-5BD1-6FF7-262C-36478DB79AE3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2C21203-CD5E-CAFF-3071-8688D06ED44E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5055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5000">
                <a:srgbClr val="133675">
                  <a:alpha val="75000"/>
                </a:srgbClr>
              </a:gs>
              <a:gs pos="0">
                <a:srgbClr val="2B2F77"/>
              </a:gs>
              <a:gs pos="57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77" y="2797097"/>
            <a:ext cx="593214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6678" y="2210907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pic>
        <p:nvPicPr>
          <p:cNvPr id="10" name="Picture 9" descr="A collage of statues&#10;&#10;Description automatically generated">
            <a:extLst>
              <a:ext uri="{FF2B5EF4-FFF2-40B4-BE49-F238E27FC236}">
                <a16:creationId xmlns:a16="http://schemas.microsoft.com/office/drawing/2014/main" id="{BADCE178-988B-6C45-085C-77FBB972D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8" b="47276"/>
          <a:stretch/>
        </p:blipFill>
        <p:spPr>
          <a:xfrm>
            <a:off x="1" y="0"/>
            <a:ext cx="3048000" cy="6873216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90FC2019-6BFF-609F-DADC-60543AD50476}"/>
              </a:ext>
            </a:extLst>
          </p:cNvPr>
          <p:cNvSpPr/>
          <p:nvPr userDrawn="1"/>
        </p:nvSpPr>
        <p:spPr>
          <a:xfrm rot="10800000" flipV="1">
            <a:off x="-1" y="-1"/>
            <a:ext cx="3048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84000"/>
                </a:srgbClr>
              </a:gs>
              <a:gs pos="9000">
                <a:srgbClr val="2B2F77"/>
              </a:gs>
              <a:gs pos="100000">
                <a:schemeClr val="tx2"/>
              </a:gs>
            </a:gsLst>
            <a:lin ang="7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36DBC08-872A-CB6B-CB01-40EDCA6A0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0" y="467296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5D97E8-52BC-D7C5-F6EA-ADA2D787C3CC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002F24-C6DE-DDDE-9122-9A72A6E4675E}"/>
              </a:ext>
            </a:extLst>
          </p:cNvPr>
          <p:cNvSpPr txBox="1"/>
          <p:nvPr userDrawn="1"/>
        </p:nvSpPr>
        <p:spPr>
          <a:xfrm>
            <a:off x="245323" y="3105834"/>
            <a:ext cx="25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dirty="0">
                <a:solidFill>
                  <a:srgbClr val="AFC2E3"/>
                </a:solidFill>
              </a:rPr>
              <a:t>Kérdések</a:t>
            </a:r>
          </a:p>
          <a:p>
            <a:pPr algn="ctr"/>
            <a:r>
              <a:rPr lang="hu-HU" sz="1800" dirty="0">
                <a:solidFill>
                  <a:srgbClr val="AFC2E3"/>
                </a:solidFill>
              </a:rPr>
              <a:t>sajto@mnb.hu</a:t>
            </a:r>
          </a:p>
        </p:txBody>
      </p:sp>
    </p:spTree>
    <p:extLst>
      <p:ext uri="{BB962C8B-B14F-4D97-AF65-F5344CB8AC3E}">
        <p14:creationId xmlns:p14="http://schemas.microsoft.com/office/powerpoint/2010/main" val="4121664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>
                  <a:alpha val="75000"/>
                </a:srgbClr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16" y="1371911"/>
            <a:ext cx="6883208" cy="1263808"/>
          </a:xfrm>
          <a:noFill/>
        </p:spPr>
        <p:txBody>
          <a:bodyPr wrap="square" rtlCol="0" anchor="t" anchorCtr="0">
            <a:spAutoFit/>
          </a:bodyPr>
          <a:lstStyle>
            <a:lvl1pPr>
              <a:lnSpc>
                <a:spcPct val="110000"/>
              </a:lnSpc>
              <a:defRPr lang="hu-HU" sz="36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FC0C668D-1304-6166-FF24-2535E2A5C4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68" y="490444"/>
            <a:ext cx="1833917" cy="108717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E63FDB-FFA9-FB3D-265B-00C562C27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617" y="785721"/>
            <a:ext cx="3529012" cy="404598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hu-HU" sz="2000" b="1" cap="all" spc="300" baseline="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457200">
              <a:lnSpc>
                <a:spcPct val="110000"/>
              </a:lnSpc>
              <a:spcBef>
                <a:spcPct val="0"/>
              </a:spcBef>
            </a:pPr>
            <a:r>
              <a:rPr lang="hu-HU" dirty="0"/>
              <a:t>Fejezet X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11A6AC-9714-57DD-BA8D-C2CC7F6781BF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14774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statues&#10;&#10;Description automatically generated">
            <a:extLst>
              <a:ext uri="{FF2B5EF4-FFF2-40B4-BE49-F238E27FC236}">
                <a16:creationId xmlns:a16="http://schemas.microsoft.com/office/drawing/2014/main" id="{279B1A64-054F-24CF-6BB1-7874507C2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0884" r="20905" b="367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1C1E4D">
                  <a:alpha val="0"/>
                </a:srgbClr>
              </a:gs>
              <a:gs pos="50000">
                <a:srgbClr val="1C1E4D">
                  <a:alpha val="91000"/>
                </a:srgbClr>
              </a:gs>
              <a:gs pos="11000">
                <a:srgbClr val="1C1E4D"/>
              </a:gs>
              <a:gs pos="80000">
                <a:srgbClr val="1C1E4D">
                  <a:alpha val="48000"/>
                </a:srgb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7" name="Picture 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CF8829A-F917-1327-4F55-69D3257735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7" y="1134813"/>
            <a:ext cx="4629388" cy="3546657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BBF09D-9D2F-FB2E-5006-8508F83A90B6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217717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10">
            <a:extLst>
              <a:ext uri="{FF2B5EF4-FFF2-40B4-BE49-F238E27FC236}">
                <a16:creationId xmlns:a16="http://schemas.microsoft.com/office/drawing/2014/main" id="{E7C93744-0EBE-2D74-6D20-443935E9AF2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rgbClr val="133675"/>
              </a:gs>
              <a:gs pos="0">
                <a:srgbClr val="2B2F77"/>
              </a:gs>
              <a:gs pos="75000">
                <a:srgbClr val="0F2A5B"/>
              </a:gs>
              <a:gs pos="100000">
                <a:schemeClr val="tx2"/>
              </a:gs>
            </a:gsLst>
            <a:lin ang="1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F966D8-CBBE-5BA1-5FD4-F9B93CCADFC0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3035150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2F4DB9-7E08-CD21-7919-FC8E90912F9B}"/>
              </a:ext>
            </a:extLst>
          </p:cNvPr>
          <p:cNvSpPr/>
          <p:nvPr userDrawn="1"/>
        </p:nvSpPr>
        <p:spPr>
          <a:xfrm>
            <a:off x="290948" y="4050146"/>
            <a:ext cx="2466109" cy="2466109"/>
          </a:xfrm>
          <a:prstGeom prst="roundRect">
            <a:avLst>
              <a:gd name="adj" fmla="val 4581"/>
            </a:avLst>
          </a:prstGeom>
          <a:solidFill>
            <a:srgbClr val="1C3566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43385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632-2CCF-42D5-AFCD-F3B76AD0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67FE3-9F05-414A-93AE-3613DC30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D1CC-1305-4C9F-85BD-82C936B6DE9D}" type="datetime1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65954-AFF9-4C0F-A633-5769F22D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3DDEE-C414-438C-8C56-66A70433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A921-9F26-4A3C-9FFA-70F73EEE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7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lage of statues&#10;&#10;Description automatically generated">
            <a:extLst>
              <a:ext uri="{FF2B5EF4-FFF2-40B4-BE49-F238E27FC236}">
                <a16:creationId xmlns:a16="http://schemas.microsoft.com/office/drawing/2014/main" id="{1339120D-3C4C-99F7-9B5B-325C47E4F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0" y="-1"/>
            <a:ext cx="12191998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6000">
                <a:srgbClr val="133675">
                  <a:alpha val="91000"/>
                </a:srgbClr>
              </a:gs>
              <a:gs pos="3000">
                <a:srgbClr val="2B2F77"/>
              </a:gs>
              <a:gs pos="60000">
                <a:srgbClr val="0F2A5A">
                  <a:alpha val="98000"/>
                </a:srgbClr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76482CF-3E61-881D-01EF-D4FF8AB80B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4425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10">
            <a:extLst>
              <a:ext uri="{FF2B5EF4-FFF2-40B4-BE49-F238E27FC236}">
                <a16:creationId xmlns:a16="http://schemas.microsoft.com/office/drawing/2014/main" id="{AEF5581E-25AC-B1B9-47A4-A6AA9DC0DC83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/>
              </a:gs>
              <a:gs pos="31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6" name="Szöveg helye 16">
            <a:extLst>
              <a:ext uri="{FF2B5EF4-FFF2-40B4-BE49-F238E27FC236}">
                <a16:creationId xmlns:a16="http://schemas.microsoft.com/office/drawing/2014/main" id="{7635EC16-4B86-EA00-2DDE-FE4685470561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66E3FA-4247-7807-3A26-BEDF4266CF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E6CAADFD-1CB3-E857-B9AE-6E8958148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11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10" name="Téglalap 10">
            <a:extLst>
              <a:ext uri="{FF2B5EF4-FFF2-40B4-BE49-F238E27FC236}">
                <a16:creationId xmlns:a16="http://schemas.microsoft.com/office/drawing/2014/main" id="{5ABB70FC-A333-8554-8C8C-79E9C608422A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F42290B-117C-7901-FB83-D4178DF0C1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603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statues&#10;&#10;Description automatically generated">
            <a:extLst>
              <a:ext uri="{FF2B5EF4-FFF2-40B4-BE49-F238E27FC236}">
                <a16:creationId xmlns:a16="http://schemas.microsoft.com/office/drawing/2014/main" id="{84D9A9C6-8E88-6A5D-B549-7DCDDEC3B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0" b="28484"/>
          <a:stretch/>
        </p:blipFill>
        <p:spPr>
          <a:xfrm>
            <a:off x="-12903" y="-3918"/>
            <a:ext cx="12192000" cy="68619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6FC25-D392-5F1B-E870-D89696C3D1BB}"/>
              </a:ext>
            </a:extLst>
          </p:cNvPr>
          <p:cNvSpPr/>
          <p:nvPr userDrawn="1"/>
        </p:nvSpPr>
        <p:spPr>
          <a:xfrm>
            <a:off x="1" y="0"/>
            <a:ext cx="12179096" cy="6858000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C2F85589-932B-F00D-3476-97D3AEB25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2" b="8754"/>
          <a:stretch/>
        </p:blipFill>
        <p:spPr>
          <a:xfrm>
            <a:off x="0" y="0"/>
            <a:ext cx="12192000" cy="1014799"/>
          </a:xfrm>
          <a:prstGeom prst="rect">
            <a:avLst/>
          </a:prstGeom>
        </p:spPr>
      </p:pic>
      <p:sp>
        <p:nvSpPr>
          <p:cNvPr id="2" name="Téglalap 10">
            <a:extLst>
              <a:ext uri="{FF2B5EF4-FFF2-40B4-BE49-F238E27FC236}">
                <a16:creationId xmlns:a16="http://schemas.microsoft.com/office/drawing/2014/main" id="{D5152E5A-7379-C188-7BB4-0940DAB2FA33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10187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18000">
                <a:srgbClr val="133675">
                  <a:alpha val="78000"/>
                </a:srgbClr>
              </a:gs>
              <a:gs pos="0">
                <a:srgbClr val="2B2F77"/>
              </a:gs>
              <a:gs pos="79000">
                <a:schemeClr val="tx2"/>
              </a:gs>
            </a:gsLst>
            <a:lin ang="24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90" y="279209"/>
            <a:ext cx="9837279" cy="6120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hu-HU" sz="3200" cap="all" spc="8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27402" y="6314438"/>
            <a:ext cx="3000409" cy="371538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2617" y="1130556"/>
            <a:ext cx="11260964" cy="4996643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3F0E7D-536A-06B7-2C4D-888D7AD9141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2616" y="1010881"/>
            <a:ext cx="801107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46C5F8B2-BF1D-00EF-6553-F98B9730B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1" y="125795"/>
            <a:ext cx="1300951" cy="77122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23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452616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80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80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80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2" y="-1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915346" y="495898"/>
            <a:ext cx="2613169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12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statues&#10;&#10;Description automatically generated">
            <a:extLst>
              <a:ext uri="{FF2B5EF4-FFF2-40B4-BE49-F238E27FC236}">
                <a16:creationId xmlns:a16="http://schemas.microsoft.com/office/drawing/2014/main" id="{8C821733-E811-385A-74E8-1B4F522D6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12192000" cy="6873217"/>
          </a:xfrm>
          <a:prstGeom prst="rect">
            <a:avLst/>
          </a:prstGeom>
        </p:spPr>
      </p:pic>
      <p:sp>
        <p:nvSpPr>
          <p:cNvPr id="4" name="Téglalap 10">
            <a:extLst>
              <a:ext uri="{FF2B5EF4-FFF2-40B4-BE49-F238E27FC236}">
                <a16:creationId xmlns:a16="http://schemas.microsoft.com/office/drawing/2014/main" id="{09682D4A-B45A-D2B0-F139-AA2126CCB2BB}"/>
              </a:ext>
            </a:extLst>
          </p:cNvPr>
          <p:cNvSpPr/>
          <p:nvPr userDrawn="1"/>
        </p:nvSpPr>
        <p:spPr>
          <a:xfrm rot="10800000" flipV="1">
            <a:off x="0" y="0"/>
            <a:ext cx="12192000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34000">
                <a:srgbClr val="133675">
                  <a:alpha val="84000"/>
                </a:srgbClr>
              </a:gs>
              <a:gs pos="0">
                <a:srgbClr val="1C1E4D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5" name="Picture 4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E618D3E0-D5D5-05B6-A9EE-CC5B40D20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8394221" y="467577"/>
            <a:ext cx="3161935" cy="2500722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55D6F0-2074-341C-2849-140DC42DB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801" t="17161" b="20610"/>
          <a:stretch/>
        </p:blipFill>
        <p:spPr>
          <a:xfrm>
            <a:off x="0" y="0"/>
            <a:ext cx="7969901" cy="6873217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97" y="2192004"/>
            <a:ext cx="4991161" cy="2268891"/>
          </a:xfrm>
          <a:noFill/>
        </p:spPr>
        <p:txBody>
          <a:bodyPr wrap="square" rtlCol="0" anchor="b" anchorCtr="0">
            <a:spAutoFit/>
          </a:bodyPr>
          <a:lstStyle>
            <a:lvl1pPr>
              <a:lnSpc>
                <a:spcPct val="110000"/>
              </a:lnSpc>
              <a:defRPr lang="hu-HU" sz="4400" b="1" cap="all" spc="30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D6476E-D753-5F2D-96D7-B8AB9FB8A4C3}"/>
              </a:ext>
            </a:extLst>
          </p:cNvPr>
          <p:cNvCxnSpPr>
            <a:cxnSpLocks/>
          </p:cNvCxnSpPr>
          <p:nvPr userDrawn="1"/>
        </p:nvCxnSpPr>
        <p:spPr>
          <a:xfrm flipH="1">
            <a:off x="1264497" y="4629284"/>
            <a:ext cx="2077865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6121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0">
            <a:extLst>
              <a:ext uri="{FF2B5EF4-FFF2-40B4-BE49-F238E27FC236}">
                <a16:creationId xmlns:a16="http://schemas.microsoft.com/office/drawing/2014/main" id="{DCA2B9DC-ED90-9FAB-F357-1C80B55538D0}"/>
              </a:ext>
            </a:extLst>
          </p:cNvPr>
          <p:cNvSpPr/>
          <p:nvPr userDrawn="1"/>
        </p:nvSpPr>
        <p:spPr>
          <a:xfrm rot="10800000" flipV="1">
            <a:off x="0" y="0"/>
            <a:ext cx="12192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/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41192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22131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5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64" r:id="rId4"/>
    <p:sldLayoutId id="2147483855" r:id="rId5"/>
    <p:sldLayoutId id="2147483856" r:id="rId6"/>
    <p:sldLayoutId id="2147483858" r:id="rId7"/>
    <p:sldLayoutId id="2147483857" r:id="rId8"/>
    <p:sldLayoutId id="2147483863" r:id="rId9"/>
    <p:sldLayoutId id="2147483859" r:id="rId10"/>
    <p:sldLayoutId id="2147483860" r:id="rId11"/>
    <p:sldLayoutId id="2147483861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22131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3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70" r:id="rId3"/>
    <p:sldLayoutId id="2147483872" r:id="rId4"/>
    <p:sldLayoutId id="2147483873" r:id="rId5"/>
    <p:sldLayoutId id="2147483875" r:id="rId6"/>
    <p:sldLayoutId id="2147483876" r:id="rId7"/>
    <p:sldLayoutId id="2147483877" r:id="rId8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1" r:id="rId2"/>
    <p:sldLayoutId id="2147483845" r:id="rId3"/>
    <p:sldLayoutId id="2147483850" r:id="rId4"/>
    <p:sldLayoutId id="2147483847" r:id="rId5"/>
    <p:sldLayoutId id="2147483846" r:id="rId6"/>
    <p:sldLayoutId id="2147483862" r:id="rId7"/>
    <p:sldLayoutId id="2147483848" r:id="rId8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20126-F169-1573-1967-48EF0812F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37" y="2715021"/>
            <a:ext cx="9201125" cy="1657320"/>
          </a:xfrm>
        </p:spPr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2024. évi </a:t>
            </a:r>
            <a:r>
              <a:rPr lang="hu-HU" dirty="0" err="1"/>
              <a:t>fintech</a:t>
            </a:r>
            <a:r>
              <a:rPr lang="hu-HU" dirty="0"/>
              <a:t> és digitalizációs jelentése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E9654-8F94-AB6C-725C-6B73BC54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ügyvezető igazgató, </a:t>
            </a:r>
            <a:r>
              <a:rPr lang="hu-HU" dirty="0" err="1"/>
              <a:t>CDO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82373-7A10-AA67-C791-EE2D514B5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Szombati Anikó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6C6466-CB7A-26C6-7450-7F3868035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29893" y="4599861"/>
            <a:ext cx="4932217" cy="774571"/>
          </a:xfrm>
        </p:spPr>
        <p:txBody>
          <a:bodyPr/>
          <a:lstStyle/>
          <a:p>
            <a:r>
              <a:rPr lang="hu-HU" dirty="0"/>
              <a:t>Sajtótájékoztató</a:t>
            </a:r>
          </a:p>
          <a:p>
            <a:r>
              <a:rPr lang="hu-HU" dirty="0"/>
              <a:t>2024.07.24.</a:t>
            </a:r>
          </a:p>
        </p:txBody>
      </p:sp>
    </p:spTree>
    <p:extLst>
      <p:ext uri="{BB962C8B-B14F-4D97-AF65-F5344CB8AC3E}">
        <p14:creationId xmlns:p14="http://schemas.microsoft.com/office/powerpoint/2010/main" val="34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5244-0616-FE7D-CC24-6DB30AC1C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Hat év alatt megduplázódott a Magyarországon tevékenykedő </a:t>
            </a:r>
            <a:r>
              <a:rPr lang="hu-HU" sz="2400" dirty="0" err="1"/>
              <a:t>FinTech</a:t>
            </a:r>
            <a:r>
              <a:rPr lang="hu-HU" sz="2400" dirty="0"/>
              <a:t> cégek száma</a:t>
            </a:r>
          </a:p>
        </p:txBody>
      </p:sp>
      <p:pic>
        <p:nvPicPr>
          <p:cNvPr id="5" name="Kép 2">
            <a:extLst>
              <a:ext uri="{FF2B5EF4-FFF2-40B4-BE49-F238E27FC236}">
                <a16:creationId xmlns:a16="http://schemas.microsoft.com/office/drawing/2014/main" id="{6C3EE8A6-DC95-0558-29AE-C12B3F60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167" y="980659"/>
            <a:ext cx="5834469" cy="4017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8ABAF-1C08-DD05-FB45-92069AEE6216}"/>
              </a:ext>
            </a:extLst>
          </p:cNvPr>
          <p:cNvSpPr txBox="1"/>
          <p:nvPr/>
        </p:nvSpPr>
        <p:spPr>
          <a:xfrm>
            <a:off x="6096000" y="49457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Aktív </a:t>
            </a:r>
            <a:r>
              <a:rPr lang="hu-HU" b="1" i="1" dirty="0" err="1"/>
              <a:t>FinTech</a:t>
            </a:r>
            <a:r>
              <a:rPr lang="hu-HU" b="1" i="1" dirty="0"/>
              <a:t> tevékenységgel foglalkozó cégek számának alakulása Magyarországon</a:t>
            </a:r>
          </a:p>
        </p:txBody>
      </p:sp>
      <p:sp>
        <p:nvSpPr>
          <p:cNvPr id="8" name="Szövegdoboz 2">
            <a:extLst>
              <a:ext uri="{FF2B5EF4-FFF2-40B4-BE49-F238E27FC236}">
                <a16:creationId xmlns:a16="http://schemas.microsoft.com/office/drawing/2014/main" id="{0BCDBB92-8D85-2EE6-7851-5F9946748748}"/>
              </a:ext>
            </a:extLst>
          </p:cNvPr>
          <p:cNvSpPr txBox="1"/>
          <p:nvPr/>
        </p:nvSpPr>
        <p:spPr>
          <a:xfrm>
            <a:off x="3277389" y="5592105"/>
            <a:ext cx="8640291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piac összetételében nem nagyon változott: 80 százalékban továbbra is </a:t>
            </a:r>
            <a:r>
              <a:rPr lang="hu-HU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</a:t>
            </a:r>
            <a:r>
              <a:rPr lang="hu-HU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és kisvállalatok alkotják.</a:t>
            </a:r>
          </a:p>
        </p:txBody>
      </p:sp>
    </p:spTree>
    <p:extLst>
      <p:ext uri="{BB962C8B-B14F-4D97-AF65-F5344CB8AC3E}">
        <p14:creationId xmlns:p14="http://schemas.microsoft.com/office/powerpoint/2010/main" val="1574143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127A-AD96-F0CE-4407-16B84260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hazai </a:t>
            </a:r>
            <a:r>
              <a:rPr lang="hu-HU" sz="2400" dirty="0" err="1"/>
              <a:t>FinTech</a:t>
            </a:r>
            <a:r>
              <a:rPr lang="hu-HU" sz="2400" dirty="0"/>
              <a:t> vállalatok szolgáltatási kör szerinti megoszlása változóban van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DD284-2608-D8FF-7573-D322C4817C07}"/>
              </a:ext>
            </a:extLst>
          </p:cNvPr>
          <p:cNvSpPr txBox="1"/>
          <p:nvPr/>
        </p:nvSpPr>
        <p:spPr>
          <a:xfrm>
            <a:off x="2493450" y="59358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b="1" i="1" dirty="0"/>
              <a:t>A </a:t>
            </a:r>
            <a:r>
              <a:rPr lang="hu-HU" b="1" i="1" dirty="0" err="1"/>
              <a:t>FinTech</a:t>
            </a:r>
            <a:r>
              <a:rPr lang="hu-HU" b="1" i="1" dirty="0"/>
              <a:t> szektor árbevételének alakulása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B1B167-75A1-3CF6-BA6C-9EEBDE87FDE8}"/>
              </a:ext>
            </a:extLst>
          </p:cNvPr>
          <p:cNvSpPr txBox="1">
            <a:spLocks/>
          </p:cNvSpPr>
          <p:nvPr/>
        </p:nvSpPr>
        <p:spPr>
          <a:xfrm>
            <a:off x="8465831" y="6305202"/>
            <a:ext cx="3000409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Forrás: NAV, MNB.</a:t>
            </a:r>
            <a:endParaRPr lang="hu-HU" dirty="0"/>
          </a:p>
        </p:txBody>
      </p:sp>
      <p:pic>
        <p:nvPicPr>
          <p:cNvPr id="10" name="Kép 2">
            <a:extLst>
              <a:ext uri="{FF2B5EF4-FFF2-40B4-BE49-F238E27FC236}">
                <a16:creationId xmlns:a16="http://schemas.microsoft.com/office/drawing/2014/main" id="{0078E7B9-6D4E-6233-4150-7B120439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65" y="1239318"/>
            <a:ext cx="4112170" cy="4649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9388E6-B02D-C7BE-ED3D-425CBB370200}"/>
              </a:ext>
            </a:extLst>
          </p:cNvPr>
          <p:cNvSpPr txBox="1"/>
          <p:nvPr/>
        </p:nvSpPr>
        <p:spPr>
          <a:xfrm>
            <a:off x="8350787" y="1480475"/>
            <a:ext cx="3725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top 3 szolgáltatási kör sorrendje megváltozott: </a:t>
            </a:r>
            <a:r>
              <a:rPr lang="hu-HU" sz="2000" b="1" dirty="0">
                <a:solidFill>
                  <a:schemeClr val="tx2"/>
                </a:solidFill>
              </a:rPr>
              <a:t>második helyre került az adatelemzés és üzleti intelligencia </a:t>
            </a:r>
            <a:r>
              <a:rPr lang="hu-HU" sz="2000" dirty="0">
                <a:solidFill>
                  <a:schemeClr val="tx2"/>
                </a:solidFill>
              </a:rPr>
              <a:t>szektora a fizetési szolgáltatásokat megelőzve.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7E4A6B-873F-6898-80E2-3F96616B53C0}"/>
              </a:ext>
            </a:extLst>
          </p:cNvPr>
          <p:cNvSpPr txBox="1"/>
          <p:nvPr/>
        </p:nvSpPr>
        <p:spPr>
          <a:xfrm>
            <a:off x="8305564" y="3124717"/>
            <a:ext cx="38794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kisebb szolgáltatási körök esetén is változás volt tapasztalható: </a:t>
            </a:r>
            <a:r>
              <a:rPr lang="hu-HU" sz="2000" b="1" dirty="0">
                <a:solidFill>
                  <a:schemeClr val="tx2"/>
                </a:solidFill>
              </a:rPr>
              <a:t>a blokklánc és virtuális fizetőeszközök területén működő cégek száma másfélszeresére emelkedett</a:t>
            </a:r>
            <a:r>
              <a:rPr lang="hu-HU" sz="20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DE246D-089E-CCF1-74AD-83A552A38BAB}"/>
              </a:ext>
            </a:extLst>
          </p:cNvPr>
          <p:cNvSpPr txBox="1"/>
          <p:nvPr/>
        </p:nvSpPr>
        <p:spPr>
          <a:xfrm>
            <a:off x="8350787" y="5076736"/>
            <a:ext cx="3664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</a:t>
            </a:r>
            <a:r>
              <a:rPr lang="hu-HU" sz="2000" b="1" dirty="0">
                <a:solidFill>
                  <a:schemeClr val="tx2"/>
                </a:solidFill>
              </a:rPr>
              <a:t>FinTech szektorban dolgozók fele az adatelemzés területén került foglalkoztatásra </a:t>
            </a:r>
            <a:r>
              <a:rPr lang="hu-HU" sz="2000" dirty="0">
                <a:solidFill>
                  <a:schemeClr val="tx2"/>
                </a:solidFill>
              </a:rPr>
              <a:t>2022-ben.</a:t>
            </a:r>
          </a:p>
        </p:txBody>
      </p:sp>
    </p:spTree>
    <p:extLst>
      <p:ext uri="{BB962C8B-B14F-4D97-AF65-F5344CB8AC3E}">
        <p14:creationId xmlns:p14="http://schemas.microsoft.com/office/powerpoint/2010/main" val="120862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</a:t>
            </a:r>
            <a:r>
              <a:rPr lang="hu-HU" sz="2000" b="1" cap="all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FINTECH</a:t>
            </a: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108320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0E7E-B801-185D-73D9-40519021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2023-as évben minden pillér esetében előrelépést mutatott a hazai bankrendszer</a:t>
            </a:r>
          </a:p>
        </p:txBody>
      </p:sp>
      <p:pic>
        <p:nvPicPr>
          <p:cNvPr id="5" name="Kép 15">
            <a:extLst>
              <a:ext uri="{FF2B5EF4-FFF2-40B4-BE49-F238E27FC236}">
                <a16:creationId xmlns:a16="http://schemas.microsoft.com/office/drawing/2014/main" id="{1358E551-C4D5-FE6B-2CB9-39399D1C8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05" y="891209"/>
            <a:ext cx="6498460" cy="4604388"/>
          </a:xfrm>
          <a:prstGeom prst="rect">
            <a:avLst/>
          </a:prstGeom>
        </p:spPr>
      </p:pic>
      <p:sp>
        <p:nvSpPr>
          <p:cNvPr id="6" name="Szöveg helye 12">
            <a:extLst>
              <a:ext uri="{FF2B5EF4-FFF2-40B4-BE49-F238E27FC236}">
                <a16:creationId xmlns:a16="http://schemas.microsoft.com/office/drawing/2014/main" id="{B6A2AC3A-0255-80AE-5F27-D48077356CEB}"/>
              </a:ext>
            </a:extLst>
          </p:cNvPr>
          <p:cNvSpPr txBox="1">
            <a:spLocks/>
          </p:cNvSpPr>
          <p:nvPr/>
        </p:nvSpPr>
        <p:spPr>
          <a:xfrm>
            <a:off x="5588000" y="6301561"/>
            <a:ext cx="5871956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/>
              <a:t>Megjegyzés | </a:t>
            </a:r>
            <a:r>
              <a:rPr lang="en-GB" sz="1600" dirty="0"/>
              <a:t>Az </a:t>
            </a:r>
            <a:r>
              <a:rPr lang="en-GB" sz="1600" dirty="0" err="1"/>
              <a:t>ábrán</a:t>
            </a:r>
            <a:r>
              <a:rPr lang="en-GB" sz="1600" dirty="0"/>
              <a:t> a minimum, a maximum,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alsó</a:t>
            </a:r>
            <a:r>
              <a:rPr lang="en-GB" sz="1600" dirty="0"/>
              <a:t> és a </a:t>
            </a:r>
            <a:r>
              <a:rPr lang="en-GB" sz="1600" dirty="0" err="1"/>
              <a:t>felső</a:t>
            </a:r>
            <a:r>
              <a:rPr lang="en-GB" sz="1600" dirty="0"/>
              <a:t> </a:t>
            </a:r>
            <a:r>
              <a:rPr lang="en-GB" sz="1600" dirty="0" err="1"/>
              <a:t>kvartilis</a:t>
            </a:r>
            <a:r>
              <a:rPr lang="en-GB" sz="1600" dirty="0"/>
              <a:t>, </a:t>
            </a:r>
            <a:r>
              <a:rPr lang="en-GB" sz="1600" dirty="0" err="1"/>
              <a:t>illetve</a:t>
            </a:r>
            <a:r>
              <a:rPr lang="en-GB" sz="1600" dirty="0"/>
              <a:t> </a:t>
            </a:r>
            <a:r>
              <a:rPr lang="en-GB" sz="1600" dirty="0" err="1"/>
              <a:t>az</a:t>
            </a:r>
            <a:r>
              <a:rPr lang="en-GB" sz="1600" dirty="0"/>
              <a:t> </a:t>
            </a:r>
            <a:r>
              <a:rPr lang="en-GB" sz="1600" dirty="0" err="1"/>
              <a:t>átlag</a:t>
            </a:r>
            <a:r>
              <a:rPr lang="en-GB" sz="1600" dirty="0"/>
              <a:t> </a:t>
            </a:r>
            <a:r>
              <a:rPr lang="en-GB" sz="1600" dirty="0" err="1"/>
              <a:t>értékeket</a:t>
            </a:r>
            <a:r>
              <a:rPr lang="en-GB" sz="1600" dirty="0"/>
              <a:t> </a:t>
            </a:r>
            <a:r>
              <a:rPr lang="en-GB" sz="1600" dirty="0" err="1"/>
              <a:t>jelöltük</a:t>
            </a:r>
            <a:r>
              <a:rPr lang="en-GB" sz="1600" dirty="0"/>
              <a:t>.</a:t>
            </a:r>
          </a:p>
        </p:txBody>
      </p:sp>
      <p:sp>
        <p:nvSpPr>
          <p:cNvPr id="7" name="Szövegdoboz 14">
            <a:extLst>
              <a:ext uri="{FF2B5EF4-FFF2-40B4-BE49-F238E27FC236}">
                <a16:creationId xmlns:a16="http://schemas.microsoft.com/office/drawing/2014/main" id="{2C2DC2AE-2E4E-F946-C6B8-504628F78C1D}"/>
              </a:ext>
            </a:extLst>
          </p:cNvPr>
          <p:cNvSpPr txBox="1"/>
          <p:nvPr/>
        </p:nvSpPr>
        <p:spPr>
          <a:xfrm>
            <a:off x="5988342" y="5312492"/>
            <a:ext cx="6203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i="1" dirty="0"/>
              <a:t>A </a:t>
            </a:r>
            <a:r>
              <a:rPr lang="en-GB" b="1" i="1" dirty="0" err="1"/>
              <a:t>hazai</a:t>
            </a:r>
            <a:r>
              <a:rPr lang="en-GB" b="1" i="1" dirty="0"/>
              <a:t> </a:t>
            </a:r>
            <a:r>
              <a:rPr lang="en-GB" b="1" i="1" dirty="0" err="1"/>
              <a:t>bankrendszer</a:t>
            </a:r>
            <a:r>
              <a:rPr lang="en-GB" b="1" i="1" dirty="0"/>
              <a:t> </a:t>
            </a:r>
            <a:r>
              <a:rPr lang="en-GB" b="1" i="1" dirty="0" err="1"/>
              <a:t>digitális</a:t>
            </a:r>
            <a:r>
              <a:rPr lang="en-GB" b="1" i="1" dirty="0"/>
              <a:t> </a:t>
            </a:r>
            <a:r>
              <a:rPr lang="en-GB" b="1" i="1" dirty="0" err="1"/>
              <a:t>fejlettségi</a:t>
            </a:r>
            <a:r>
              <a:rPr lang="en-GB" b="1" i="1" dirty="0"/>
              <a:t> </a:t>
            </a:r>
            <a:r>
              <a:rPr lang="en-GB" b="1" i="1" dirty="0" err="1"/>
              <a:t>indexének</a:t>
            </a:r>
            <a:r>
              <a:rPr lang="en-GB" b="1" i="1" dirty="0"/>
              <a:t> </a:t>
            </a:r>
            <a:r>
              <a:rPr lang="en-GB" b="1" i="1" dirty="0" err="1"/>
              <a:t>pillérenkénti</a:t>
            </a:r>
            <a:r>
              <a:rPr lang="en-GB" b="1" i="1" dirty="0"/>
              <a:t> </a:t>
            </a:r>
            <a:r>
              <a:rPr lang="en-GB" b="1" i="1" dirty="0" err="1"/>
              <a:t>és</a:t>
            </a:r>
            <a:r>
              <a:rPr lang="en-GB" b="1" i="1" dirty="0"/>
              <a:t> </a:t>
            </a:r>
            <a:r>
              <a:rPr lang="en-GB" b="1" i="1" dirty="0" err="1"/>
              <a:t>összesített</a:t>
            </a:r>
            <a:r>
              <a:rPr lang="en-GB" b="1" i="1" dirty="0"/>
              <a:t> </a:t>
            </a:r>
            <a:r>
              <a:rPr lang="en-GB" b="1" i="1" dirty="0" err="1"/>
              <a:t>pontszámainak</a:t>
            </a:r>
            <a:r>
              <a:rPr lang="en-GB" b="1" i="1" dirty="0"/>
              <a:t> </a:t>
            </a:r>
            <a:r>
              <a:rPr lang="en-GB" b="1" i="1" dirty="0" err="1"/>
              <a:t>alakulása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24169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CD02-130E-805A-C1FB-461FD588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Lakossági ügyfelek esetében a mobilbanki, míg a vállalatiaknál a netbanki csatornák aránya emelkedett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FBA5B-850C-8625-9064-01D1FCBA70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2291" y="6486462"/>
            <a:ext cx="8859127" cy="371538"/>
          </a:xfrm>
        </p:spPr>
        <p:txBody>
          <a:bodyPr/>
          <a:lstStyle/>
          <a:p>
            <a:r>
              <a:rPr lang="hu-HU" sz="1400" dirty="0"/>
              <a:t>Megjegyzés | Intézmények önbevallása alapján, egyes intézményeknél MNB becslés alapján.</a:t>
            </a:r>
          </a:p>
          <a:p>
            <a:r>
              <a:rPr lang="hu-HU" sz="1400" dirty="0"/>
              <a:t> A súlyozást az összesített ügyfélszám arányában végeztük.</a:t>
            </a:r>
          </a:p>
          <a:p>
            <a:r>
              <a:rPr lang="hu-HU" sz="1400" dirty="0"/>
              <a:t>Forrás: MNB.</a:t>
            </a:r>
          </a:p>
          <a:p>
            <a:endParaRPr lang="hu-H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54911-A63D-5E89-2C0E-E505CF45330C}"/>
              </a:ext>
            </a:extLst>
          </p:cNvPr>
          <p:cNvSpPr txBox="1"/>
          <p:nvPr/>
        </p:nvSpPr>
        <p:spPr>
          <a:xfrm>
            <a:off x="5506161" y="4864239"/>
            <a:ext cx="6685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Lakossági és vállalati ügyfelek megoszlása csatornahasználat szerint 2022-ben (bal oldalt) és 2023-ban (jobb oldalt)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DA2B5F02-7248-2153-1424-D5DC057A4826}"/>
              </a:ext>
            </a:extLst>
          </p:cNvPr>
          <p:cNvSpPr/>
          <p:nvPr/>
        </p:nvSpPr>
        <p:spPr>
          <a:xfrm>
            <a:off x="3607171" y="5570628"/>
            <a:ext cx="7980727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 digitális csatornák igénybevételének növekedése jellemzően az </a:t>
            </a:r>
            <a:r>
              <a:rPr lang="hu-HU" b="1" dirty="0" err="1">
                <a:solidFill>
                  <a:schemeClr val="bg1"/>
                </a:solidFill>
              </a:rPr>
              <a:t>omni-channel</a:t>
            </a:r>
            <a:r>
              <a:rPr lang="hu-HU" b="1" dirty="0">
                <a:solidFill>
                  <a:schemeClr val="bg1"/>
                </a:solidFill>
              </a:rPr>
              <a:t> csatornák arányának csökkenésével járt együtt.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F9068-EFE5-976D-1EC2-DA2DD8D4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30" y="950812"/>
            <a:ext cx="6981408" cy="40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0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4BD5-D153-0EDE-D66B-6DB84BA3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Egyes hiteltermékek igénylésében és számlanyitás terén jelentős előrelépés történt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C19D0F82-6FCB-9C0F-E2BE-9901B1A3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82" y="1061490"/>
            <a:ext cx="6328959" cy="422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688F4-E4A1-E39C-8F1E-C3E4DA23D471}"/>
              </a:ext>
            </a:extLst>
          </p:cNvPr>
          <p:cNvSpPr txBox="1"/>
          <p:nvPr/>
        </p:nvSpPr>
        <p:spPr>
          <a:xfrm>
            <a:off x="9716655" y="4127315"/>
            <a:ext cx="2475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Digitálisan igénybe vehető termékek elérhetősége</a:t>
            </a:r>
          </a:p>
        </p:txBody>
      </p:sp>
      <p:sp>
        <p:nvSpPr>
          <p:cNvPr id="7" name="Szövegdoboz 2">
            <a:extLst>
              <a:ext uri="{FF2B5EF4-FFF2-40B4-BE49-F238E27FC236}">
                <a16:creationId xmlns:a16="http://schemas.microsoft.com/office/drawing/2014/main" id="{167FD531-C6CA-E6CC-0855-CA71FBA2D42F}"/>
              </a:ext>
            </a:extLst>
          </p:cNvPr>
          <p:cNvSpPr txBox="1"/>
          <p:nvPr/>
        </p:nvSpPr>
        <p:spPr>
          <a:xfrm>
            <a:off x="3381760" y="5440508"/>
            <a:ext cx="8535921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lakossági folyószámlanyitás már teljes mértékben elérhető digitálisan, a vállalati területen ez még kevésbé terjedt el. A számlák digitális zárása továbbra sem prioritás az intézményeknek.</a:t>
            </a:r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7220B416-1BEF-C2ED-5B2C-C4D9307D3E6F}"/>
              </a:ext>
            </a:extLst>
          </p:cNvPr>
          <p:cNvSpPr txBox="1">
            <a:spLocks/>
          </p:cNvSpPr>
          <p:nvPr/>
        </p:nvSpPr>
        <p:spPr>
          <a:xfrm>
            <a:off x="4240811" y="6230344"/>
            <a:ext cx="7184572" cy="3715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err="1"/>
              <a:t>Forrás</a:t>
            </a:r>
            <a:r>
              <a:rPr lang="en-GB" sz="1400" dirty="0"/>
              <a:t>: </a:t>
            </a:r>
            <a:r>
              <a:rPr lang="hu-HU" sz="1400" dirty="0"/>
              <a:t>MNB</a:t>
            </a:r>
          </a:p>
          <a:p>
            <a:r>
              <a:rPr lang="hu-HU" sz="1400" dirty="0">
                <a:solidFill>
                  <a:srgbClr val="000000"/>
                </a:solidFill>
                <a:latin typeface="Calibri" panose="020F0502020204030204" pitchFamily="34" charset="0"/>
              </a:rPr>
              <a:t>Megjegyzés: A súlyozást a vizsgált intézmények mérlegfőösszegének arányában végeztük. A folyószámla nyitás esetében 2023-tól érhető el ügyfélkör szerinti bontás.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76706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FA13-3B86-1DC5-C865-6301B78E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digitális termékértékesítésből származó bevételek aránya érdemi növekedést mutat</a:t>
            </a:r>
          </a:p>
        </p:txBody>
      </p:sp>
      <p:sp>
        <p:nvSpPr>
          <p:cNvPr id="10" name="Szöveg helye 4">
            <a:extLst>
              <a:ext uri="{FF2B5EF4-FFF2-40B4-BE49-F238E27FC236}">
                <a16:creationId xmlns:a16="http://schemas.microsoft.com/office/drawing/2014/main" id="{80A39774-F7C3-AD1C-8924-6734AC6A64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600" dirty="0"/>
              <a:t>Megjegyzés | A súlyozást a vizsgált intézmények mérlegfőösszegének arányában végeztük.</a:t>
            </a:r>
          </a:p>
          <a:p>
            <a:r>
              <a:rPr lang="hu-HU" sz="1600" dirty="0"/>
              <a:t>Forrás |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9DD2C-0A1A-CE2B-B8AF-DA3485C5B939}"/>
              </a:ext>
            </a:extLst>
          </p:cNvPr>
          <p:cNvSpPr txBox="1"/>
          <p:nvPr/>
        </p:nvSpPr>
        <p:spPr>
          <a:xfrm>
            <a:off x="5474087" y="4897325"/>
            <a:ext cx="6717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A digitális termékértékesítésből származó bevételek aránya az összesített termékértékesítéshez képest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B771D-0062-5324-42BA-54D3EF18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25" y="891209"/>
            <a:ext cx="5795821" cy="3757676"/>
          </a:xfrm>
          <a:prstGeom prst="rect">
            <a:avLst/>
          </a:prstGeom>
        </p:spPr>
      </p:pic>
      <p:sp>
        <p:nvSpPr>
          <p:cNvPr id="3" name="Téglalap 7">
            <a:extLst>
              <a:ext uri="{FF2B5EF4-FFF2-40B4-BE49-F238E27FC236}">
                <a16:creationId xmlns:a16="http://schemas.microsoft.com/office/drawing/2014/main" id="{47806F90-F6F9-5C96-C6C6-558BA8608D8A}"/>
              </a:ext>
            </a:extLst>
          </p:cNvPr>
          <p:cNvSpPr/>
          <p:nvPr/>
        </p:nvSpPr>
        <p:spPr>
          <a:xfrm>
            <a:off x="3122578" y="5510979"/>
            <a:ext cx="8962031" cy="7337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A digitális termék- és szolgáltatás-igénybevétel támogatására bővült az árazási ösztönzők alkalmazása, ami érdemi hatást gyakorolhatott a digitális termékértékesítésből származó bevételének alakulására is.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9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9D6508-9F68-B646-1273-429D7BE92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182453"/>
            <a:ext cx="8640292" cy="612000"/>
          </a:xfrm>
        </p:spPr>
        <p:txBody>
          <a:bodyPr>
            <a:noAutofit/>
          </a:bodyPr>
          <a:lstStyle/>
          <a:p>
            <a:r>
              <a:rPr lang="hu-HU" sz="2000" dirty="0"/>
              <a:t>A bankok egyre nagyobb hangsúlyt helyeznek a mesterséges intelligencia alapú megoldások lehetőségeinek feltárására</a:t>
            </a:r>
            <a:endParaRPr lang="en-GB" sz="20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FA84F2D-7716-00C4-C5CB-E7386D1A27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Megjegyzés |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súlyozást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vizsgált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intézmények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arányában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végeztük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33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Forrás | MNB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E70CCDF-6AE7-C99D-8BD2-07459D5970B4}"/>
              </a:ext>
            </a:extLst>
          </p:cNvPr>
          <p:cNvSpPr txBox="1"/>
          <p:nvPr/>
        </p:nvSpPr>
        <p:spPr>
          <a:xfrm>
            <a:off x="3441107" y="4741527"/>
            <a:ext cx="875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M</a:t>
            </a:r>
            <a:r>
              <a:rPr lang="en-GB" b="1" i="1" dirty="0" err="1"/>
              <a:t>esterséges</a:t>
            </a:r>
            <a:r>
              <a:rPr lang="en-GB" b="1" i="1" dirty="0"/>
              <a:t> </a:t>
            </a:r>
            <a:r>
              <a:rPr lang="en-GB" b="1" i="1" dirty="0" err="1"/>
              <a:t>intelligencia</a:t>
            </a:r>
            <a:r>
              <a:rPr lang="en-GB" b="1" i="1" dirty="0"/>
              <a:t> </a:t>
            </a:r>
            <a:r>
              <a:rPr lang="en-GB" b="1" i="1" dirty="0" err="1"/>
              <a:t>alapú</a:t>
            </a:r>
            <a:r>
              <a:rPr lang="en-GB" b="1" i="1" dirty="0"/>
              <a:t> </a:t>
            </a:r>
            <a:r>
              <a:rPr lang="en-GB" b="1" i="1" dirty="0" err="1"/>
              <a:t>megoldások</a:t>
            </a:r>
            <a:r>
              <a:rPr lang="en-GB" b="1" i="1" dirty="0"/>
              <a:t> </a:t>
            </a:r>
            <a:r>
              <a:rPr lang="en-GB" b="1" i="1" dirty="0" err="1"/>
              <a:t>implementálására</a:t>
            </a:r>
            <a:r>
              <a:rPr lang="en-GB" b="1" i="1" dirty="0"/>
              <a:t> </a:t>
            </a:r>
            <a:r>
              <a:rPr lang="en-GB" b="1" i="1" dirty="0" err="1"/>
              <a:t>és</a:t>
            </a:r>
            <a:r>
              <a:rPr lang="en-GB" b="1" i="1" dirty="0"/>
              <a:t> </a:t>
            </a:r>
            <a:r>
              <a:rPr lang="en-GB" b="1" i="1" dirty="0" err="1"/>
              <a:t>üzemeltetésére</a:t>
            </a:r>
            <a:r>
              <a:rPr lang="en-GB" b="1" i="1" dirty="0"/>
              <a:t> </a:t>
            </a:r>
            <a:r>
              <a:rPr lang="en-GB" b="1" i="1" dirty="0" err="1"/>
              <a:t>vonatkozó</a:t>
            </a:r>
            <a:r>
              <a:rPr lang="en-GB" b="1" i="1" dirty="0"/>
              <a:t> </a:t>
            </a:r>
            <a:r>
              <a:rPr lang="en-GB" b="1" i="1" dirty="0" err="1"/>
              <a:t>elvek</a:t>
            </a:r>
            <a:r>
              <a:rPr lang="en-GB" b="1" i="1" dirty="0"/>
              <a:t>, </a:t>
            </a:r>
            <a:r>
              <a:rPr lang="en-GB" b="1" i="1" dirty="0" err="1"/>
              <a:t>módszertanok</a:t>
            </a:r>
            <a:r>
              <a:rPr lang="hu-HU" b="1" i="1" dirty="0"/>
              <a:t> megléte a hazai bankszektorban</a:t>
            </a:r>
            <a:endParaRPr lang="en-GB" b="1" i="1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E89DF3F-F328-4A73-BBB6-D62EE49AF9D3}"/>
              </a:ext>
            </a:extLst>
          </p:cNvPr>
          <p:cNvSpPr/>
          <p:nvPr/>
        </p:nvSpPr>
        <p:spPr>
          <a:xfrm>
            <a:off x="3313359" y="5388491"/>
            <a:ext cx="8723603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Azon intézmények, amelyek már operatív szinten is foglalkoznak az MI kérdéskörével, dedikált csapatokat is létrehoztak mesterséges Intelligencia alapú megoldások kutatására és fejlesztésére.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4287F99-6DC0-7004-CB65-9D74DF081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929" y="1100769"/>
            <a:ext cx="5887212" cy="396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3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BFB493-A94A-86F0-D5AC-C666A407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banki alaprendszerek korszerűségében jelentős eltérést tapasztalhatunk a hazai bankok között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E8C7FF7-DE8E-3793-AA0D-193BDCD6C2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7389" y="6418350"/>
            <a:ext cx="8103264" cy="371538"/>
          </a:xfrm>
        </p:spPr>
        <p:txBody>
          <a:bodyPr/>
          <a:lstStyle/>
          <a:p>
            <a:r>
              <a:rPr lang="hu-HU" sz="1400" dirty="0"/>
              <a:t>Megjegyzés: 1-5-ös skála alapján, 1- a </a:t>
            </a:r>
            <a:r>
              <a:rPr lang="hu-HU" sz="1400" dirty="0" err="1"/>
              <a:t>legelavultabb</a:t>
            </a:r>
            <a:r>
              <a:rPr lang="hu-HU" sz="1400" dirty="0"/>
              <a:t>, 5 - a legkorszerűbb)</a:t>
            </a:r>
          </a:p>
          <a:p>
            <a:r>
              <a:rPr lang="hu-HU" sz="1400" dirty="0"/>
              <a:t>Forrás: MNB.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2BE3CC-E6FF-8CC9-70E9-79F5D0CB4B76}"/>
              </a:ext>
            </a:extLst>
          </p:cNvPr>
          <p:cNvSpPr txBox="1"/>
          <p:nvPr/>
        </p:nvSpPr>
        <p:spPr>
          <a:xfrm>
            <a:off x="9922213" y="3142034"/>
            <a:ext cx="22697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 dirty="0"/>
              <a:t>Banki eszközpark, valamint az alaprendszerek korszerűségének értékelése az intézmények önbevallása alapján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B01CD-5B4D-2022-4E6D-8DEF31C4BDBF}"/>
              </a:ext>
            </a:extLst>
          </p:cNvPr>
          <p:cNvSpPr txBox="1"/>
          <p:nvPr/>
        </p:nvSpPr>
        <p:spPr>
          <a:xfrm>
            <a:off x="3545902" y="5756430"/>
            <a:ext cx="8103265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A hazai bankok eszközparkja, valamint alaprendszereik korszerűsége saját értékelésük szerint is fejlesztendő, azonban érdemi előrelépés nem történt az elmúlt évekhez képest.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8BF9E77-B4E6-1F22-216E-C2EFF5B3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00" y="1024644"/>
            <a:ext cx="7109002" cy="46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7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</a:t>
            </a:r>
            <a:r>
              <a:rPr lang="hu-HU" sz="2000" b="1" cap="all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FINTECH</a:t>
            </a: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u-HU" sz="2000" b="1" dirty="0">
                <a:solidFill>
                  <a:schemeClr val="tx2"/>
                </a:solidFill>
                <a:latin typeface="Calibri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102909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E5539D53-C523-D05C-F99C-9102FFFE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178249"/>
            <a:ext cx="8390876" cy="713833"/>
          </a:xfrm>
        </p:spPr>
        <p:txBody>
          <a:bodyPr/>
          <a:lstStyle/>
          <a:p>
            <a:r>
              <a:rPr lang="hu-HU" dirty="0"/>
              <a:t>kiemelt üzenetek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0838714-4669-393C-0C15-802C29246F3B}"/>
              </a:ext>
            </a:extLst>
          </p:cNvPr>
          <p:cNvGrpSpPr/>
          <p:nvPr/>
        </p:nvGrpSpPr>
        <p:grpSpPr>
          <a:xfrm>
            <a:off x="3087321" y="1218405"/>
            <a:ext cx="8731602" cy="792000"/>
            <a:chOff x="3087321" y="909933"/>
            <a:chExt cx="8731602" cy="792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5F00178-52E1-4794-E4CB-5FB4D098BDED}"/>
                </a:ext>
              </a:extLst>
            </p:cNvPr>
            <p:cNvSpPr/>
            <p:nvPr/>
          </p:nvSpPr>
          <p:spPr>
            <a:xfrm>
              <a:off x="3391271" y="909933"/>
              <a:ext cx="8427652" cy="792000"/>
            </a:xfrm>
            <a:custGeom>
              <a:avLst/>
              <a:gdLst>
                <a:gd name="connsiteX0" fmla="*/ 0 w 8400577"/>
                <a:gd name="connsiteY0" fmla="*/ 0 h 678969"/>
                <a:gd name="connsiteX1" fmla="*/ 8400577 w 8400577"/>
                <a:gd name="connsiteY1" fmla="*/ 0 h 678969"/>
                <a:gd name="connsiteX2" fmla="*/ 8400577 w 8400577"/>
                <a:gd name="connsiteY2" fmla="*/ 678969 h 678969"/>
                <a:gd name="connsiteX3" fmla="*/ 0 w 8400577"/>
                <a:gd name="connsiteY3" fmla="*/ 678969 h 678969"/>
                <a:gd name="connsiteX4" fmla="*/ 0 w 8400577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0577" h="678969">
                  <a:moveTo>
                    <a:pt x="0" y="0"/>
                  </a:moveTo>
                  <a:lnTo>
                    <a:pt x="8400577" y="0"/>
                  </a:lnTo>
                  <a:lnTo>
                    <a:pt x="8400577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 lvl="0">
                <a:lnSpc>
                  <a:spcPct val="85000"/>
                </a:lnSpc>
              </a:pPr>
              <a:r>
                <a:rPr lang="hu-HU" dirty="0"/>
                <a:t>2023-ban tapasztalhattuk az elmúlt 6 év legalacsonyabb </a:t>
              </a:r>
              <a:r>
                <a:rPr lang="hu-HU" dirty="0" err="1"/>
                <a:t>FinTech</a:t>
              </a:r>
              <a:r>
                <a:rPr lang="hu-HU" dirty="0"/>
                <a:t> befektetési hajlandóságát, ugyanakkor a kisebb összegeket érintő befektetések és az új technológiai megoldások iránti érdeklődés megmaradt.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D2E7363-286E-2870-B36D-C839C43C5555}"/>
                </a:ext>
              </a:extLst>
            </p:cNvPr>
            <p:cNvSpPr/>
            <p:nvPr/>
          </p:nvSpPr>
          <p:spPr>
            <a:xfrm>
              <a:off x="3087321" y="963220"/>
              <a:ext cx="662047" cy="662047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5BB9476-B0FC-9734-8B60-5A46F2525836}"/>
              </a:ext>
            </a:extLst>
          </p:cNvPr>
          <p:cNvGrpSpPr/>
          <p:nvPr/>
        </p:nvGrpSpPr>
        <p:grpSpPr>
          <a:xfrm>
            <a:off x="3087321" y="2024793"/>
            <a:ext cx="8731601" cy="792000"/>
            <a:chOff x="3087321" y="1649772"/>
            <a:chExt cx="8731601" cy="792000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8DAAE46-FBD6-BC3F-9C33-5D98D388495E}"/>
                </a:ext>
              </a:extLst>
            </p:cNvPr>
            <p:cNvSpPr/>
            <p:nvPr/>
          </p:nvSpPr>
          <p:spPr>
            <a:xfrm>
              <a:off x="3391270" y="1649772"/>
              <a:ext cx="8427652" cy="792000"/>
            </a:xfrm>
            <a:custGeom>
              <a:avLst/>
              <a:gdLst>
                <a:gd name="connsiteX0" fmla="*/ 0 w 7920942"/>
                <a:gd name="connsiteY0" fmla="*/ 0 h 678969"/>
                <a:gd name="connsiteX1" fmla="*/ 7920942 w 7920942"/>
                <a:gd name="connsiteY1" fmla="*/ 0 h 678969"/>
                <a:gd name="connsiteX2" fmla="*/ 7920942 w 7920942"/>
                <a:gd name="connsiteY2" fmla="*/ 678969 h 678969"/>
                <a:gd name="connsiteX3" fmla="*/ 0 w 7920942"/>
                <a:gd name="connsiteY3" fmla="*/ 678969 h 678969"/>
                <a:gd name="connsiteX4" fmla="*/ 0 w 7920942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0942" h="678969">
                  <a:moveTo>
                    <a:pt x="0" y="0"/>
                  </a:moveTo>
                  <a:lnTo>
                    <a:pt x="7920942" y="0"/>
                  </a:lnTo>
                  <a:lnTo>
                    <a:pt x="7920942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>
                <a:lnSpc>
                  <a:spcPct val="85000"/>
                </a:lnSpc>
              </a:pPr>
              <a:r>
                <a:rPr lang="hu-HU" dirty="0"/>
                <a:t>A technológiai és </a:t>
              </a:r>
              <a:r>
                <a:rPr lang="hu-HU" dirty="0" err="1"/>
                <a:t>FinTech</a:t>
              </a:r>
              <a:r>
                <a:rPr lang="hu-HU" dirty="0"/>
                <a:t> szektor szabályozása terén 2024 jelentős évnek bizonyul az Európai Unióban; az </a:t>
              </a:r>
              <a:r>
                <a:rPr lang="hu-HU"/>
                <a:t>elmúlt időszakban </a:t>
              </a:r>
              <a:r>
                <a:rPr lang="hu-HU" dirty="0"/>
                <a:t>számos úttörő jogalkotási kezdeményezés indult vagy éppen hamarosan hatályba lép, igazodva az innováció gyors üteméhez.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859CCF7-8193-ACDA-2EE1-06AFD2AD08C5}"/>
                </a:ext>
              </a:extLst>
            </p:cNvPr>
            <p:cNvSpPr/>
            <p:nvPr/>
          </p:nvSpPr>
          <p:spPr>
            <a:xfrm>
              <a:off x="3087321" y="1694094"/>
              <a:ext cx="662047" cy="662047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73652FA-737C-667C-9900-94ED124F2DCC}"/>
              </a:ext>
            </a:extLst>
          </p:cNvPr>
          <p:cNvGrpSpPr/>
          <p:nvPr/>
        </p:nvGrpSpPr>
        <p:grpSpPr>
          <a:xfrm>
            <a:off x="3087321" y="2831181"/>
            <a:ext cx="8731601" cy="792000"/>
            <a:chOff x="3087321" y="2427813"/>
            <a:chExt cx="8731601" cy="719999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A3D2066-D7E6-E1FF-4BC8-CBDD676E5F19}"/>
                </a:ext>
              </a:extLst>
            </p:cNvPr>
            <p:cNvSpPr/>
            <p:nvPr/>
          </p:nvSpPr>
          <p:spPr>
            <a:xfrm>
              <a:off x="3391270" y="2427813"/>
              <a:ext cx="8427652" cy="719999"/>
            </a:xfrm>
            <a:custGeom>
              <a:avLst/>
              <a:gdLst>
                <a:gd name="connsiteX0" fmla="*/ 0 w 7658104"/>
                <a:gd name="connsiteY0" fmla="*/ 0 h 678969"/>
                <a:gd name="connsiteX1" fmla="*/ 7658104 w 7658104"/>
                <a:gd name="connsiteY1" fmla="*/ 0 h 678969"/>
                <a:gd name="connsiteX2" fmla="*/ 7658104 w 7658104"/>
                <a:gd name="connsiteY2" fmla="*/ 678969 h 678969"/>
                <a:gd name="connsiteX3" fmla="*/ 0 w 7658104"/>
                <a:gd name="connsiteY3" fmla="*/ 678969 h 678969"/>
                <a:gd name="connsiteX4" fmla="*/ 0 w 7658104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04" h="678969">
                  <a:moveTo>
                    <a:pt x="0" y="0"/>
                  </a:moveTo>
                  <a:lnTo>
                    <a:pt x="7658104" y="0"/>
                  </a:lnTo>
                  <a:lnTo>
                    <a:pt x="7658104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85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dirty="0"/>
                <a:t>Az elmúlt évek folyamatos bővülésének köszönhetően a hazai </a:t>
              </a:r>
              <a:r>
                <a:rPr lang="hu-HU" dirty="0" err="1"/>
                <a:t>FinTech</a:t>
              </a:r>
              <a:r>
                <a:rPr lang="hu-HU" dirty="0"/>
                <a:t> szektor egyre </a:t>
              </a:r>
              <a:r>
                <a:rPr lang="hu-HU" dirty="0" err="1"/>
                <a:t>kiterjedtebb</a:t>
              </a:r>
              <a:r>
                <a:rPr lang="hu-HU" dirty="0"/>
                <a:t> ökoszisztémát alkot. A 2022-es </a:t>
              </a:r>
              <a:r>
                <a:rPr lang="hu-HU" dirty="0" err="1"/>
                <a:t>cégadatokat</a:t>
              </a:r>
              <a:r>
                <a:rPr lang="hu-HU" dirty="0"/>
                <a:t> vizsgálva látható, hogy már 212 magyarországi székhelyű cég működött a szektorban. </a:t>
              </a:r>
              <a:endParaRPr lang="hu-HU" sz="1800" kern="12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59CB32C-5119-EFFC-4E15-35335601A4AF}"/>
                </a:ext>
              </a:extLst>
            </p:cNvPr>
            <p:cNvGrpSpPr/>
            <p:nvPr/>
          </p:nvGrpSpPr>
          <p:grpSpPr>
            <a:xfrm>
              <a:off x="3087321" y="2485175"/>
              <a:ext cx="662047" cy="602181"/>
              <a:chOff x="3829794" y="2540260"/>
              <a:chExt cx="662047" cy="60218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E1FBB93-2F8A-74A5-346C-82D0256815AE}"/>
                  </a:ext>
                </a:extLst>
              </p:cNvPr>
              <p:cNvSpPr/>
              <p:nvPr/>
            </p:nvSpPr>
            <p:spPr>
              <a:xfrm>
                <a:off x="3829794" y="2540260"/>
                <a:ext cx="662047" cy="602181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74" name="Group 116">
                <a:extLst>
                  <a:ext uri="{FF2B5EF4-FFF2-40B4-BE49-F238E27FC236}">
                    <a16:creationId xmlns:a16="http://schemas.microsoft.com/office/drawing/2014/main" id="{E965FBEF-C3EC-EA30-9118-1C34E9674EB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978829" y="2675176"/>
                <a:ext cx="359547" cy="303199"/>
                <a:chOff x="5760" y="3508"/>
                <a:chExt cx="345" cy="293"/>
              </a:xfrm>
              <a:solidFill>
                <a:srgbClr val="143676"/>
              </a:solidFill>
            </p:grpSpPr>
            <p:sp>
              <p:nvSpPr>
                <p:cNvPr id="75" name="Freeform 117">
                  <a:extLst>
                    <a:ext uri="{FF2B5EF4-FFF2-40B4-BE49-F238E27FC236}">
                      <a16:creationId xmlns:a16="http://schemas.microsoft.com/office/drawing/2014/main" id="{990084F0-8F78-E242-ABFF-AE16D2E99D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3" y="3697"/>
                  <a:ext cx="55" cy="104"/>
                </a:xfrm>
                <a:custGeom>
                  <a:avLst/>
                  <a:gdLst>
                    <a:gd name="T0" fmla="*/ 0 w 247"/>
                    <a:gd name="T1" fmla="*/ 0 h 463"/>
                    <a:gd name="T2" fmla="*/ 0 w 247"/>
                    <a:gd name="T3" fmla="*/ 0 h 463"/>
                    <a:gd name="T4" fmla="*/ 0 w 247"/>
                    <a:gd name="T5" fmla="*/ 0 h 463"/>
                    <a:gd name="T6" fmla="*/ 0 w 247"/>
                    <a:gd name="T7" fmla="*/ 0 h 463"/>
                    <a:gd name="T8" fmla="*/ 0 w 247"/>
                    <a:gd name="T9" fmla="*/ 0 h 463"/>
                    <a:gd name="T10" fmla="*/ 0 w 247"/>
                    <a:gd name="T11" fmla="*/ 0 h 463"/>
                    <a:gd name="T12" fmla="*/ 0 w 247"/>
                    <a:gd name="T13" fmla="*/ 0 h 463"/>
                    <a:gd name="T14" fmla="*/ 0 w 247"/>
                    <a:gd name="T15" fmla="*/ 0 h 463"/>
                    <a:gd name="T16" fmla="*/ 0 w 247"/>
                    <a:gd name="T17" fmla="*/ 0 h 4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7" h="463">
                      <a:moveTo>
                        <a:pt x="0" y="187"/>
                      </a:moveTo>
                      <a:lnTo>
                        <a:pt x="0" y="187"/>
                      </a:lnTo>
                      <a:cubicBezTo>
                        <a:pt x="0" y="435"/>
                        <a:pt x="0" y="435"/>
                        <a:pt x="0" y="435"/>
                      </a:cubicBezTo>
                      <a:cubicBezTo>
                        <a:pt x="0" y="450"/>
                        <a:pt x="13" y="462"/>
                        <a:pt x="27" y="462"/>
                      </a:cubicBezTo>
                      <a:cubicBezTo>
                        <a:pt x="219" y="462"/>
                        <a:pt x="219" y="462"/>
                        <a:pt x="219" y="462"/>
                      </a:cubicBezTo>
                      <a:cubicBezTo>
                        <a:pt x="234" y="462"/>
                        <a:pt x="246" y="450"/>
                        <a:pt x="246" y="435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cubicBezTo>
                        <a:pt x="108" y="138"/>
                        <a:pt x="108" y="138"/>
                        <a:pt x="108" y="138"/>
                      </a:cubicBezTo>
                      <a:cubicBezTo>
                        <a:pt x="78" y="167"/>
                        <a:pt x="41" y="185"/>
                        <a:pt x="0" y="187"/>
                      </a:cubicBezTo>
                    </a:path>
                  </a:pathLst>
                </a:custGeom>
                <a:solidFill>
                  <a:srgbClr val="112A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85000"/>
                    </a:lnSpc>
                  </a:pPr>
                  <a:endParaRPr lang="en-US" sz="1875"/>
                </a:p>
              </p:txBody>
            </p:sp>
            <p:sp>
              <p:nvSpPr>
                <p:cNvPr id="76" name="Freeform 118">
                  <a:extLst>
                    <a:ext uri="{FF2B5EF4-FFF2-40B4-BE49-F238E27FC236}">
                      <a16:creationId xmlns:a16="http://schemas.microsoft.com/office/drawing/2014/main" id="{9F216C9E-5296-EE69-BDCA-65E4B8A6E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1" y="3696"/>
                  <a:ext cx="55" cy="105"/>
                </a:xfrm>
                <a:custGeom>
                  <a:avLst/>
                  <a:gdLst>
                    <a:gd name="T0" fmla="*/ 0 w 247"/>
                    <a:gd name="T1" fmla="*/ 0 h 467"/>
                    <a:gd name="T2" fmla="*/ 0 w 247"/>
                    <a:gd name="T3" fmla="*/ 0 h 467"/>
                    <a:gd name="T4" fmla="*/ 0 w 247"/>
                    <a:gd name="T5" fmla="*/ 0 h 467"/>
                    <a:gd name="T6" fmla="*/ 0 w 247"/>
                    <a:gd name="T7" fmla="*/ 0 h 467"/>
                    <a:gd name="T8" fmla="*/ 0 w 247"/>
                    <a:gd name="T9" fmla="*/ 0 h 467"/>
                    <a:gd name="T10" fmla="*/ 0 w 247"/>
                    <a:gd name="T11" fmla="*/ 0 h 467"/>
                    <a:gd name="T12" fmla="*/ 0 w 247"/>
                    <a:gd name="T13" fmla="*/ 0 h 467"/>
                    <a:gd name="T14" fmla="*/ 0 w 247"/>
                    <a:gd name="T15" fmla="*/ 0 h 467"/>
                    <a:gd name="T16" fmla="*/ 0 w 247"/>
                    <a:gd name="T17" fmla="*/ 0 h 4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7" h="4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439"/>
                        <a:pt x="0" y="439"/>
                        <a:pt x="0" y="439"/>
                      </a:cubicBezTo>
                      <a:cubicBezTo>
                        <a:pt x="0" y="454"/>
                        <a:pt x="13" y="466"/>
                        <a:pt x="29" y="466"/>
                      </a:cubicBezTo>
                      <a:cubicBezTo>
                        <a:pt x="219" y="466"/>
                        <a:pt x="219" y="466"/>
                        <a:pt x="219" y="466"/>
                      </a:cubicBezTo>
                      <a:cubicBezTo>
                        <a:pt x="234" y="466"/>
                        <a:pt x="246" y="454"/>
                        <a:pt x="246" y="439"/>
                      </a:cubicBezTo>
                      <a:cubicBezTo>
                        <a:pt x="246" y="180"/>
                        <a:pt x="246" y="180"/>
                        <a:pt x="246" y="180"/>
                      </a:cubicBezTo>
                      <a:cubicBezTo>
                        <a:pt x="203" y="179"/>
                        <a:pt x="162" y="163"/>
                        <a:pt x="132" y="131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112A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85000"/>
                    </a:lnSpc>
                  </a:pPr>
                  <a:endParaRPr lang="en-US" sz="1875"/>
                </a:p>
              </p:txBody>
            </p:sp>
            <p:sp>
              <p:nvSpPr>
                <p:cNvPr id="77" name="Freeform 119">
                  <a:extLst>
                    <a:ext uri="{FF2B5EF4-FFF2-40B4-BE49-F238E27FC236}">
                      <a16:creationId xmlns:a16="http://schemas.microsoft.com/office/drawing/2014/main" id="{E47A40D6-EE9C-1AC8-1535-64F4848E6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38" y="3676"/>
                  <a:ext cx="55" cy="125"/>
                </a:xfrm>
                <a:custGeom>
                  <a:avLst/>
                  <a:gdLst>
                    <a:gd name="T0" fmla="*/ 0 w 247"/>
                    <a:gd name="T1" fmla="*/ 0 h 555"/>
                    <a:gd name="T2" fmla="*/ 0 w 247"/>
                    <a:gd name="T3" fmla="*/ 0 h 555"/>
                    <a:gd name="T4" fmla="*/ 0 w 247"/>
                    <a:gd name="T5" fmla="*/ 0 h 555"/>
                    <a:gd name="T6" fmla="*/ 0 w 247"/>
                    <a:gd name="T7" fmla="*/ 0 h 555"/>
                    <a:gd name="T8" fmla="*/ 0 w 247"/>
                    <a:gd name="T9" fmla="*/ 0 h 555"/>
                    <a:gd name="T10" fmla="*/ 0 w 247"/>
                    <a:gd name="T11" fmla="*/ 0 h 555"/>
                    <a:gd name="T12" fmla="*/ 0 w 247"/>
                    <a:gd name="T13" fmla="*/ 0 h 555"/>
                    <a:gd name="T14" fmla="*/ 0 w 247"/>
                    <a:gd name="T15" fmla="*/ 0 h 555"/>
                    <a:gd name="T16" fmla="*/ 0 w 247"/>
                    <a:gd name="T17" fmla="*/ 0 h 5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7" h="555">
                      <a:moveTo>
                        <a:pt x="0" y="241"/>
                      </a:moveTo>
                      <a:lnTo>
                        <a:pt x="0" y="241"/>
                      </a:lnTo>
                      <a:cubicBezTo>
                        <a:pt x="0" y="527"/>
                        <a:pt x="0" y="527"/>
                        <a:pt x="0" y="527"/>
                      </a:cubicBezTo>
                      <a:cubicBezTo>
                        <a:pt x="0" y="542"/>
                        <a:pt x="12" y="554"/>
                        <a:pt x="27" y="554"/>
                      </a:cubicBezTo>
                      <a:cubicBezTo>
                        <a:pt x="219" y="554"/>
                        <a:pt x="219" y="554"/>
                        <a:pt x="219" y="554"/>
                      </a:cubicBezTo>
                      <a:cubicBezTo>
                        <a:pt x="234" y="554"/>
                        <a:pt x="246" y="542"/>
                        <a:pt x="246" y="527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cubicBezTo>
                        <a:pt x="27" y="219"/>
                        <a:pt x="27" y="219"/>
                        <a:pt x="27" y="219"/>
                      </a:cubicBezTo>
                      <a:cubicBezTo>
                        <a:pt x="18" y="228"/>
                        <a:pt x="9" y="234"/>
                        <a:pt x="0" y="241"/>
                      </a:cubicBezTo>
                    </a:path>
                  </a:pathLst>
                </a:custGeom>
                <a:solidFill>
                  <a:srgbClr val="112A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85000"/>
                    </a:lnSpc>
                  </a:pPr>
                  <a:endParaRPr lang="en-US" sz="1875"/>
                </a:p>
              </p:txBody>
            </p:sp>
            <p:sp>
              <p:nvSpPr>
                <p:cNvPr id="78" name="Freeform 120">
                  <a:extLst>
                    <a:ext uri="{FF2B5EF4-FFF2-40B4-BE49-F238E27FC236}">
                      <a16:creationId xmlns:a16="http://schemas.microsoft.com/office/drawing/2014/main" id="{AB025FDF-8BC9-0373-FC7B-BFE60FCD6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6" y="3603"/>
                  <a:ext cx="55" cy="198"/>
                </a:xfrm>
                <a:custGeom>
                  <a:avLst/>
                  <a:gdLst>
                    <a:gd name="T0" fmla="*/ 0 w 247"/>
                    <a:gd name="T1" fmla="*/ 0 h 877"/>
                    <a:gd name="T2" fmla="*/ 0 w 247"/>
                    <a:gd name="T3" fmla="*/ 0 h 877"/>
                    <a:gd name="T4" fmla="*/ 0 w 247"/>
                    <a:gd name="T5" fmla="*/ 0 h 877"/>
                    <a:gd name="T6" fmla="*/ 0 w 247"/>
                    <a:gd name="T7" fmla="*/ 0 h 877"/>
                    <a:gd name="T8" fmla="*/ 0 w 247"/>
                    <a:gd name="T9" fmla="*/ 0 h 877"/>
                    <a:gd name="T10" fmla="*/ 0 w 247"/>
                    <a:gd name="T11" fmla="*/ 0 h 877"/>
                    <a:gd name="T12" fmla="*/ 0 w 247"/>
                    <a:gd name="T13" fmla="*/ 0 h 877"/>
                    <a:gd name="T14" fmla="*/ 0 w 247"/>
                    <a:gd name="T15" fmla="*/ 0 h 877"/>
                    <a:gd name="T16" fmla="*/ 0 w 247"/>
                    <a:gd name="T17" fmla="*/ 0 h 877"/>
                    <a:gd name="T18" fmla="*/ 0 w 247"/>
                    <a:gd name="T19" fmla="*/ 0 h 8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7" h="877">
                      <a:moveTo>
                        <a:pt x="228" y="0"/>
                      </a:moveTo>
                      <a:lnTo>
                        <a:pt x="228" y="0"/>
                      </a:ln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849"/>
                        <a:pt x="0" y="849"/>
                        <a:pt x="0" y="849"/>
                      </a:cubicBezTo>
                      <a:cubicBezTo>
                        <a:pt x="0" y="864"/>
                        <a:pt x="12" y="876"/>
                        <a:pt x="27" y="876"/>
                      </a:cubicBezTo>
                      <a:cubicBezTo>
                        <a:pt x="219" y="876"/>
                        <a:pt x="219" y="876"/>
                        <a:pt x="219" y="876"/>
                      </a:cubicBezTo>
                      <a:cubicBezTo>
                        <a:pt x="234" y="876"/>
                        <a:pt x="246" y="864"/>
                        <a:pt x="246" y="849"/>
                      </a:cubicBezTo>
                      <a:cubicBezTo>
                        <a:pt x="246" y="16"/>
                        <a:pt x="246" y="16"/>
                        <a:pt x="246" y="16"/>
                      </a:cubicBezTo>
                      <a:cubicBezTo>
                        <a:pt x="241" y="11"/>
                        <a:pt x="235" y="7"/>
                        <a:pt x="233" y="4"/>
                      </a:cubicBezTo>
                      <a:lnTo>
                        <a:pt x="228" y="0"/>
                      </a:lnTo>
                    </a:path>
                  </a:pathLst>
                </a:custGeom>
                <a:solidFill>
                  <a:srgbClr val="112A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85000"/>
                    </a:lnSpc>
                  </a:pPr>
                  <a:endParaRPr lang="en-US" sz="1875"/>
                </a:p>
              </p:txBody>
            </p:sp>
            <p:sp>
              <p:nvSpPr>
                <p:cNvPr id="79" name="Freeform 121">
                  <a:extLst>
                    <a:ext uri="{FF2B5EF4-FFF2-40B4-BE49-F238E27FC236}">
                      <a16:creationId xmlns:a16="http://schemas.microsoft.com/office/drawing/2014/main" id="{92B1EE6D-C579-4DFA-A2A6-17EDA5002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8" y="3508"/>
                  <a:ext cx="347" cy="210"/>
                </a:xfrm>
                <a:custGeom>
                  <a:avLst/>
                  <a:gdLst>
                    <a:gd name="T0" fmla="*/ 0 w 1534"/>
                    <a:gd name="T1" fmla="*/ 0 h 930"/>
                    <a:gd name="T2" fmla="*/ 0 w 1534"/>
                    <a:gd name="T3" fmla="*/ 0 h 930"/>
                    <a:gd name="T4" fmla="*/ 0 w 1534"/>
                    <a:gd name="T5" fmla="*/ 0 h 930"/>
                    <a:gd name="T6" fmla="*/ 0 w 1534"/>
                    <a:gd name="T7" fmla="*/ 0 h 930"/>
                    <a:gd name="T8" fmla="*/ 0 w 1534"/>
                    <a:gd name="T9" fmla="*/ 0 h 930"/>
                    <a:gd name="T10" fmla="*/ 0 w 1534"/>
                    <a:gd name="T11" fmla="*/ 0 h 930"/>
                    <a:gd name="T12" fmla="*/ 0 w 1534"/>
                    <a:gd name="T13" fmla="*/ 0 h 930"/>
                    <a:gd name="T14" fmla="*/ 0 w 1534"/>
                    <a:gd name="T15" fmla="*/ 0 h 930"/>
                    <a:gd name="T16" fmla="*/ 0 w 1534"/>
                    <a:gd name="T17" fmla="*/ 0 h 930"/>
                    <a:gd name="T18" fmla="*/ 0 w 1534"/>
                    <a:gd name="T19" fmla="*/ 0 h 930"/>
                    <a:gd name="T20" fmla="*/ 0 w 1534"/>
                    <a:gd name="T21" fmla="*/ 0 h 930"/>
                    <a:gd name="T22" fmla="*/ 0 w 1534"/>
                    <a:gd name="T23" fmla="*/ 0 h 930"/>
                    <a:gd name="T24" fmla="*/ 0 w 1534"/>
                    <a:gd name="T25" fmla="*/ 0 h 930"/>
                    <a:gd name="T26" fmla="*/ 0 w 1534"/>
                    <a:gd name="T27" fmla="*/ 0 h 930"/>
                    <a:gd name="T28" fmla="*/ 0 w 1534"/>
                    <a:gd name="T29" fmla="*/ 0 h 930"/>
                    <a:gd name="T30" fmla="*/ 0 w 1534"/>
                    <a:gd name="T31" fmla="*/ 0 h 930"/>
                    <a:gd name="T32" fmla="*/ 0 w 1534"/>
                    <a:gd name="T33" fmla="*/ 0 h 930"/>
                    <a:gd name="T34" fmla="*/ 0 w 1534"/>
                    <a:gd name="T35" fmla="*/ 0 h 930"/>
                    <a:gd name="T36" fmla="*/ 0 w 1534"/>
                    <a:gd name="T37" fmla="*/ 0 h 930"/>
                    <a:gd name="T38" fmla="*/ 0 w 1534"/>
                    <a:gd name="T39" fmla="*/ 0 h 930"/>
                    <a:gd name="T40" fmla="*/ 0 w 1534"/>
                    <a:gd name="T41" fmla="*/ 0 h 930"/>
                    <a:gd name="T42" fmla="*/ 0 w 1534"/>
                    <a:gd name="T43" fmla="*/ 0 h 930"/>
                    <a:gd name="T44" fmla="*/ 0 w 1534"/>
                    <a:gd name="T45" fmla="*/ 0 h 930"/>
                    <a:gd name="T46" fmla="*/ 0 w 1534"/>
                    <a:gd name="T47" fmla="*/ 0 h 930"/>
                    <a:gd name="T48" fmla="*/ 0 w 1534"/>
                    <a:gd name="T49" fmla="*/ 0 h 930"/>
                    <a:gd name="T50" fmla="*/ 0 w 1534"/>
                    <a:gd name="T51" fmla="*/ 0 h 930"/>
                    <a:gd name="T52" fmla="*/ 0 w 1534"/>
                    <a:gd name="T53" fmla="*/ 0 h 930"/>
                    <a:gd name="T54" fmla="*/ 0 w 1534"/>
                    <a:gd name="T55" fmla="*/ 0 h 930"/>
                    <a:gd name="T56" fmla="*/ 0 w 1534"/>
                    <a:gd name="T57" fmla="*/ 0 h 930"/>
                    <a:gd name="T58" fmla="*/ 0 w 1534"/>
                    <a:gd name="T59" fmla="*/ 0 h 930"/>
                    <a:gd name="T60" fmla="*/ 0 w 1534"/>
                    <a:gd name="T61" fmla="*/ 0 h 930"/>
                    <a:gd name="T62" fmla="*/ 0 w 1534"/>
                    <a:gd name="T63" fmla="*/ 0 h 93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34" h="930">
                      <a:moveTo>
                        <a:pt x="1520" y="14"/>
                      </a:moveTo>
                      <a:lnTo>
                        <a:pt x="1520" y="14"/>
                      </a:lnTo>
                      <a:cubicBezTo>
                        <a:pt x="1510" y="4"/>
                        <a:pt x="1497" y="0"/>
                        <a:pt x="1479" y="0"/>
                      </a:cubicBezTo>
                      <a:cubicBezTo>
                        <a:pt x="1478" y="0"/>
                        <a:pt x="1475" y="0"/>
                        <a:pt x="1474" y="0"/>
                      </a:cubicBezTo>
                      <a:cubicBezTo>
                        <a:pt x="1385" y="4"/>
                        <a:pt x="1297" y="8"/>
                        <a:pt x="1207" y="12"/>
                      </a:cubicBezTo>
                      <a:cubicBezTo>
                        <a:pt x="1195" y="12"/>
                        <a:pt x="1179" y="14"/>
                        <a:pt x="1166" y="26"/>
                      </a:cubicBezTo>
                      <a:cubicBezTo>
                        <a:pt x="1162" y="30"/>
                        <a:pt x="1158" y="35"/>
                        <a:pt x="1157" y="41"/>
                      </a:cubicBezTo>
                      <a:cubicBezTo>
                        <a:pt x="1143" y="69"/>
                        <a:pt x="1162" y="87"/>
                        <a:pt x="1170" y="97"/>
                      </a:cubicBezTo>
                      <a:cubicBezTo>
                        <a:pt x="1192" y="120"/>
                        <a:pt x="1192" y="120"/>
                        <a:pt x="1192" y="120"/>
                      </a:cubicBezTo>
                      <a:cubicBezTo>
                        <a:pt x="1208" y="135"/>
                        <a:pt x="1223" y="151"/>
                        <a:pt x="1240" y="166"/>
                      </a:cubicBezTo>
                      <a:cubicBezTo>
                        <a:pt x="703" y="703"/>
                        <a:pt x="703" y="703"/>
                        <a:pt x="703" y="703"/>
                      </a:cubicBezTo>
                      <a:cubicBezTo>
                        <a:pt x="461" y="462"/>
                        <a:pt x="461" y="462"/>
                        <a:pt x="461" y="462"/>
                      </a:cubicBezTo>
                      <a:cubicBezTo>
                        <a:pt x="447" y="447"/>
                        <a:pt x="427" y="439"/>
                        <a:pt x="406" y="439"/>
                      </a:cubicBezTo>
                      <a:cubicBezTo>
                        <a:pt x="386" y="439"/>
                        <a:pt x="367" y="447"/>
                        <a:pt x="352" y="462"/>
                      </a:cubicBezTo>
                      <a:cubicBezTo>
                        <a:pt x="30" y="784"/>
                        <a:pt x="30" y="784"/>
                        <a:pt x="30" y="784"/>
                      </a:cubicBezTo>
                      <a:cubicBezTo>
                        <a:pt x="0" y="814"/>
                        <a:pt x="0" y="863"/>
                        <a:pt x="30" y="892"/>
                      </a:cubicBezTo>
                      <a:cubicBezTo>
                        <a:pt x="45" y="906"/>
                        <a:pt x="45" y="906"/>
                        <a:pt x="45" y="906"/>
                      </a:cubicBezTo>
                      <a:cubicBezTo>
                        <a:pt x="60" y="921"/>
                        <a:pt x="79" y="929"/>
                        <a:pt x="99" y="929"/>
                      </a:cubicBezTo>
                      <a:cubicBezTo>
                        <a:pt x="119" y="929"/>
                        <a:pt x="138" y="921"/>
                        <a:pt x="153" y="906"/>
                      </a:cubicBezTo>
                      <a:cubicBezTo>
                        <a:pt x="406" y="653"/>
                        <a:pt x="406" y="653"/>
                        <a:pt x="406" y="653"/>
                      </a:cubicBezTo>
                      <a:cubicBezTo>
                        <a:pt x="648" y="895"/>
                        <a:pt x="648" y="895"/>
                        <a:pt x="648" y="895"/>
                      </a:cubicBezTo>
                      <a:cubicBezTo>
                        <a:pt x="663" y="910"/>
                        <a:pt x="682" y="918"/>
                        <a:pt x="703" y="918"/>
                      </a:cubicBezTo>
                      <a:cubicBezTo>
                        <a:pt x="723" y="918"/>
                        <a:pt x="742" y="910"/>
                        <a:pt x="757" y="895"/>
                      </a:cubicBezTo>
                      <a:cubicBezTo>
                        <a:pt x="1363" y="290"/>
                        <a:pt x="1363" y="290"/>
                        <a:pt x="1363" y="290"/>
                      </a:cubicBezTo>
                      <a:cubicBezTo>
                        <a:pt x="1431" y="358"/>
                        <a:pt x="1431" y="358"/>
                        <a:pt x="1431" y="358"/>
                      </a:cubicBezTo>
                      <a:cubicBezTo>
                        <a:pt x="1440" y="366"/>
                        <a:pt x="1450" y="377"/>
                        <a:pt x="1468" y="377"/>
                      </a:cubicBezTo>
                      <a:cubicBezTo>
                        <a:pt x="1475" y="377"/>
                        <a:pt x="1483" y="375"/>
                        <a:pt x="1490" y="371"/>
                      </a:cubicBezTo>
                      <a:cubicBezTo>
                        <a:pt x="1495" y="369"/>
                        <a:pt x="1499" y="364"/>
                        <a:pt x="1503" y="362"/>
                      </a:cubicBezTo>
                      <a:cubicBezTo>
                        <a:pt x="1517" y="348"/>
                        <a:pt x="1520" y="330"/>
                        <a:pt x="1520" y="317"/>
                      </a:cubicBezTo>
                      <a:cubicBezTo>
                        <a:pt x="1522" y="260"/>
                        <a:pt x="1525" y="201"/>
                        <a:pt x="1528" y="143"/>
                      </a:cubicBezTo>
                      <a:cubicBezTo>
                        <a:pt x="1532" y="57"/>
                        <a:pt x="1532" y="57"/>
                        <a:pt x="1532" y="57"/>
                      </a:cubicBezTo>
                      <a:cubicBezTo>
                        <a:pt x="1533" y="38"/>
                        <a:pt x="1529" y="24"/>
                        <a:pt x="1520" y="14"/>
                      </a:cubicBezTo>
                    </a:path>
                  </a:pathLst>
                </a:custGeom>
                <a:solidFill>
                  <a:srgbClr val="112A5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85000"/>
                    </a:lnSpc>
                  </a:pPr>
                  <a:endParaRPr lang="en-US" sz="1875"/>
                </a:p>
              </p:txBody>
            </p: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2C7AB7F-2F26-7BB4-97E3-5076613786B1}"/>
              </a:ext>
            </a:extLst>
          </p:cNvPr>
          <p:cNvGrpSpPr/>
          <p:nvPr/>
        </p:nvGrpSpPr>
        <p:grpSpPr>
          <a:xfrm>
            <a:off x="3087321" y="3637569"/>
            <a:ext cx="8731602" cy="792000"/>
            <a:chOff x="3087321" y="3205090"/>
            <a:chExt cx="8731602" cy="7200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2B43749-44BF-281E-A101-03A5459CDB67}"/>
                </a:ext>
              </a:extLst>
            </p:cNvPr>
            <p:cNvSpPr/>
            <p:nvPr/>
          </p:nvSpPr>
          <p:spPr>
            <a:xfrm>
              <a:off x="3391271" y="3205090"/>
              <a:ext cx="8427652" cy="720000"/>
            </a:xfrm>
            <a:custGeom>
              <a:avLst/>
              <a:gdLst>
                <a:gd name="connsiteX0" fmla="*/ 0 w 7574183"/>
                <a:gd name="connsiteY0" fmla="*/ 0 h 678969"/>
                <a:gd name="connsiteX1" fmla="*/ 7574183 w 7574183"/>
                <a:gd name="connsiteY1" fmla="*/ 0 h 678969"/>
                <a:gd name="connsiteX2" fmla="*/ 7574183 w 7574183"/>
                <a:gd name="connsiteY2" fmla="*/ 678969 h 678969"/>
                <a:gd name="connsiteX3" fmla="*/ 0 w 7574183"/>
                <a:gd name="connsiteY3" fmla="*/ 678969 h 678969"/>
                <a:gd name="connsiteX4" fmla="*/ 0 w 7574183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4183" h="678969">
                  <a:moveTo>
                    <a:pt x="0" y="0"/>
                  </a:moveTo>
                  <a:lnTo>
                    <a:pt x="7574183" y="0"/>
                  </a:lnTo>
                  <a:lnTo>
                    <a:pt x="7574183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 lvl="0">
                <a:lnSpc>
                  <a:spcPct val="85000"/>
                </a:lnSpc>
              </a:pPr>
              <a:r>
                <a:rPr lang="hu-HU" sz="1800" dirty="0"/>
                <a:t>Az MNB magyar bankrendszerrel kapcsolatos felmérésének eredményei szerint a hazai bankok digitális fejlettsége jelentősen javult a tavalyi évhez képest. 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287747C-064C-F475-924E-75D54674E8CB}"/>
                </a:ext>
              </a:extLst>
            </p:cNvPr>
            <p:cNvSpPr/>
            <p:nvPr/>
          </p:nvSpPr>
          <p:spPr>
            <a:xfrm>
              <a:off x="3087321" y="3271949"/>
              <a:ext cx="662047" cy="602182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A52A72F-6104-80DA-F9EF-D5D608E3CA6F}"/>
              </a:ext>
            </a:extLst>
          </p:cNvPr>
          <p:cNvGrpSpPr/>
          <p:nvPr/>
        </p:nvGrpSpPr>
        <p:grpSpPr>
          <a:xfrm>
            <a:off x="3087321" y="4443957"/>
            <a:ext cx="8731601" cy="792000"/>
            <a:chOff x="3087321" y="3962076"/>
            <a:chExt cx="8731601" cy="871201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98AB63-D712-AC19-65DF-55E0B33776C8}"/>
                </a:ext>
              </a:extLst>
            </p:cNvPr>
            <p:cNvSpPr/>
            <p:nvPr/>
          </p:nvSpPr>
          <p:spPr>
            <a:xfrm>
              <a:off x="3391270" y="3962076"/>
              <a:ext cx="8427652" cy="871201"/>
            </a:xfrm>
            <a:custGeom>
              <a:avLst/>
              <a:gdLst>
                <a:gd name="connsiteX0" fmla="*/ 0 w 7658104"/>
                <a:gd name="connsiteY0" fmla="*/ 0 h 678969"/>
                <a:gd name="connsiteX1" fmla="*/ 7658104 w 7658104"/>
                <a:gd name="connsiteY1" fmla="*/ 0 h 678969"/>
                <a:gd name="connsiteX2" fmla="*/ 7658104 w 7658104"/>
                <a:gd name="connsiteY2" fmla="*/ 678969 h 678969"/>
                <a:gd name="connsiteX3" fmla="*/ 0 w 7658104"/>
                <a:gd name="connsiteY3" fmla="*/ 678969 h 678969"/>
                <a:gd name="connsiteX4" fmla="*/ 0 w 7658104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04" h="678969">
                  <a:moveTo>
                    <a:pt x="0" y="0"/>
                  </a:moveTo>
                  <a:lnTo>
                    <a:pt x="7658104" y="0"/>
                  </a:lnTo>
                  <a:lnTo>
                    <a:pt x="7658104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 algn="l">
                <a:lnSpc>
                  <a:spcPct val="85000"/>
                </a:lnSpc>
              </a:pPr>
              <a:r>
                <a:rPr lang="hu-HU" dirty="0">
                  <a:latin typeface="Calibri-Bold"/>
                </a:rPr>
                <a:t>A</a:t>
              </a:r>
              <a:r>
                <a:rPr lang="hu-HU" sz="1800" i="0" u="none" strike="noStrike" baseline="0" dirty="0">
                  <a:latin typeface="Calibri-Bold"/>
                </a:rPr>
                <a:t> hazai biztosítók digitalizációs szintje stagnált az elmúlt időszakban, noha néhány intézmény bővítette a digitális csatornákon elérhető ügyintézési funkciókat.</a:t>
              </a:r>
              <a:endParaRPr lang="hu-HU" sz="18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C34BA35-57EC-EE94-F0AB-23E7D0B607A0}"/>
                </a:ext>
              </a:extLst>
            </p:cNvPr>
            <p:cNvGrpSpPr/>
            <p:nvPr/>
          </p:nvGrpSpPr>
          <p:grpSpPr>
            <a:xfrm>
              <a:off x="3087321" y="4048242"/>
              <a:ext cx="662047" cy="728640"/>
              <a:chOff x="3829794" y="4117235"/>
              <a:chExt cx="662047" cy="72864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D64AB2C-18A8-254F-8E5C-9DCA2F1588DF}"/>
                  </a:ext>
                </a:extLst>
              </p:cNvPr>
              <p:cNvSpPr/>
              <p:nvPr/>
            </p:nvSpPr>
            <p:spPr>
              <a:xfrm>
                <a:off x="3829794" y="4117235"/>
                <a:ext cx="662047" cy="72864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hu-HU"/>
              </a:p>
            </p:txBody>
          </p:sp>
          <p:sp>
            <p:nvSpPr>
              <p:cNvPr id="89" name="Freeform 12">
                <a:extLst>
                  <a:ext uri="{FF2B5EF4-FFF2-40B4-BE49-F238E27FC236}">
                    <a16:creationId xmlns:a16="http://schemas.microsoft.com/office/drawing/2014/main" id="{754059A2-5C8C-A69A-E3D1-741942710D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74635" y="4308502"/>
                <a:ext cx="350508" cy="360000"/>
              </a:xfrm>
              <a:custGeom>
                <a:avLst/>
                <a:gdLst>
                  <a:gd name="T0" fmla="*/ 2147483646 w 2033"/>
                  <a:gd name="T1" fmla="*/ 2147483646 h 2036"/>
                  <a:gd name="T2" fmla="*/ 2147483646 w 2033"/>
                  <a:gd name="T3" fmla="*/ 2147483646 h 2036"/>
                  <a:gd name="T4" fmla="*/ 2147483646 w 2033"/>
                  <a:gd name="T5" fmla="*/ 2147483646 h 2036"/>
                  <a:gd name="T6" fmla="*/ 2147483646 w 2033"/>
                  <a:gd name="T7" fmla="*/ 2147483646 h 2036"/>
                  <a:gd name="T8" fmla="*/ 2147483646 w 2033"/>
                  <a:gd name="T9" fmla="*/ 2147483646 h 2036"/>
                  <a:gd name="T10" fmla="*/ 2147483646 w 2033"/>
                  <a:gd name="T11" fmla="*/ 2147483646 h 2036"/>
                  <a:gd name="T12" fmla="*/ 0 w 2033"/>
                  <a:gd name="T13" fmla="*/ 2147483646 h 2036"/>
                  <a:gd name="T14" fmla="*/ 2147483646 w 2033"/>
                  <a:gd name="T15" fmla="*/ 0 h 2036"/>
                  <a:gd name="T16" fmla="*/ 2147483646 w 2033"/>
                  <a:gd name="T17" fmla="*/ 2147483646 h 2036"/>
                  <a:gd name="T18" fmla="*/ 2147483646 w 2033"/>
                  <a:gd name="T19" fmla="*/ 2147483646 h 2036"/>
                  <a:gd name="T20" fmla="*/ 2147483646 w 2033"/>
                  <a:gd name="T21" fmla="*/ 2147483646 h 2036"/>
                  <a:gd name="T22" fmla="*/ 2147483646 w 2033"/>
                  <a:gd name="T23" fmla="*/ 2147483646 h 2036"/>
                  <a:gd name="T24" fmla="*/ 2147483646 w 2033"/>
                  <a:gd name="T25" fmla="*/ 2147483646 h 2036"/>
                  <a:gd name="T26" fmla="*/ 2147483646 w 2033"/>
                  <a:gd name="T27" fmla="*/ 2147483646 h 2036"/>
                  <a:gd name="T28" fmla="*/ 2147483646 w 2033"/>
                  <a:gd name="T29" fmla="*/ 2147483646 h 2036"/>
                  <a:gd name="T30" fmla="*/ 2147483646 w 2033"/>
                  <a:gd name="T31" fmla="*/ 2147483646 h 2036"/>
                  <a:gd name="T32" fmla="*/ 2147483646 w 2033"/>
                  <a:gd name="T33" fmla="*/ 2147483646 h 2036"/>
                  <a:gd name="T34" fmla="*/ 2147483646 w 2033"/>
                  <a:gd name="T35" fmla="*/ 2147483646 h 2036"/>
                  <a:gd name="T36" fmla="*/ 2147483646 w 2033"/>
                  <a:gd name="T37" fmla="*/ 2147483646 h 2036"/>
                  <a:gd name="T38" fmla="*/ 2147483646 w 2033"/>
                  <a:gd name="T39" fmla="*/ 2147483646 h 2036"/>
                  <a:gd name="T40" fmla="*/ 2147483646 w 2033"/>
                  <a:gd name="T41" fmla="*/ 2147483646 h 2036"/>
                  <a:gd name="T42" fmla="*/ 2147483646 w 2033"/>
                  <a:gd name="T43" fmla="*/ 2147483646 h 2036"/>
                  <a:gd name="T44" fmla="*/ 2147483646 w 2033"/>
                  <a:gd name="T45" fmla="*/ 2147483646 h 2036"/>
                  <a:gd name="T46" fmla="*/ 2147483646 w 2033"/>
                  <a:gd name="T47" fmla="*/ 2147483646 h 2036"/>
                  <a:gd name="T48" fmla="*/ 2147483646 w 2033"/>
                  <a:gd name="T49" fmla="*/ 2147483646 h 2036"/>
                  <a:gd name="T50" fmla="*/ 2147483646 w 2033"/>
                  <a:gd name="T51" fmla="*/ 2147483646 h 2036"/>
                  <a:gd name="T52" fmla="*/ 2147483646 w 2033"/>
                  <a:gd name="T53" fmla="*/ 2147483646 h 2036"/>
                  <a:gd name="T54" fmla="*/ 2147483646 w 2033"/>
                  <a:gd name="T55" fmla="*/ 2147483646 h 2036"/>
                  <a:gd name="T56" fmla="*/ 2147483646 w 2033"/>
                  <a:gd name="T57" fmla="*/ 2147483646 h 2036"/>
                  <a:gd name="T58" fmla="*/ 2147483646 w 2033"/>
                  <a:gd name="T59" fmla="*/ 2147483646 h 2036"/>
                  <a:gd name="T60" fmla="*/ 2147483646 w 2033"/>
                  <a:gd name="T61" fmla="*/ 2147483646 h 2036"/>
                  <a:gd name="T62" fmla="*/ 2147483646 w 2033"/>
                  <a:gd name="T63" fmla="*/ 2147483646 h 2036"/>
                  <a:gd name="T64" fmla="*/ 2147483646 w 2033"/>
                  <a:gd name="T65" fmla="*/ 2147483646 h 2036"/>
                  <a:gd name="T66" fmla="*/ 2147483646 w 2033"/>
                  <a:gd name="T67" fmla="*/ 2147483646 h 2036"/>
                  <a:gd name="T68" fmla="*/ 2147483646 w 2033"/>
                  <a:gd name="T69" fmla="*/ 2147483646 h 2036"/>
                  <a:gd name="T70" fmla="*/ 2147483646 w 2033"/>
                  <a:gd name="T71" fmla="*/ 2147483646 h 2036"/>
                  <a:gd name="T72" fmla="*/ 2147483646 w 2033"/>
                  <a:gd name="T73" fmla="*/ 0 h 2036"/>
                  <a:gd name="T74" fmla="*/ 2147483646 w 2033"/>
                  <a:gd name="T75" fmla="*/ 0 h 2036"/>
                  <a:gd name="T76" fmla="*/ 2147483646 w 2033"/>
                  <a:gd name="T77" fmla="*/ 2147483646 h 2036"/>
                  <a:gd name="T78" fmla="*/ 2147483646 w 2033"/>
                  <a:gd name="T79" fmla="*/ 2147483646 h 2036"/>
                  <a:gd name="T80" fmla="*/ 2147483646 w 2033"/>
                  <a:gd name="T81" fmla="*/ 2147483646 h 2036"/>
                  <a:gd name="T82" fmla="*/ 2147483646 w 2033"/>
                  <a:gd name="T83" fmla="*/ 2147483646 h 2036"/>
                  <a:gd name="T84" fmla="*/ 2147483646 w 2033"/>
                  <a:gd name="T85" fmla="*/ 2147483646 h 2036"/>
                  <a:gd name="T86" fmla="*/ 2147483646 w 2033"/>
                  <a:gd name="T87" fmla="*/ 2147483646 h 2036"/>
                  <a:gd name="T88" fmla="*/ 2147483646 w 2033"/>
                  <a:gd name="T89" fmla="*/ 2147483646 h 2036"/>
                  <a:gd name="T90" fmla="*/ 2147483646 w 2033"/>
                  <a:gd name="T91" fmla="*/ 2147483646 h 2036"/>
                  <a:gd name="T92" fmla="*/ 2147483646 w 2033"/>
                  <a:gd name="T93" fmla="*/ 2147483646 h 2036"/>
                  <a:gd name="T94" fmla="*/ 2147483646 w 2033"/>
                  <a:gd name="T95" fmla="*/ 2147483646 h 20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33" h="2036">
                    <a:moveTo>
                      <a:pt x="1779" y="1779"/>
                    </a:moveTo>
                    <a:lnTo>
                      <a:pt x="2032" y="1907"/>
                    </a:lnTo>
                    <a:lnTo>
                      <a:pt x="1779" y="2035"/>
                    </a:lnTo>
                    <a:lnTo>
                      <a:pt x="1779" y="1969"/>
                    </a:lnTo>
                    <a:lnTo>
                      <a:pt x="63" y="1969"/>
                    </a:lnTo>
                    <a:lnTo>
                      <a:pt x="63" y="253"/>
                    </a:lnTo>
                    <a:lnTo>
                      <a:pt x="0" y="253"/>
                    </a:lnTo>
                    <a:lnTo>
                      <a:pt x="125" y="0"/>
                    </a:lnTo>
                    <a:lnTo>
                      <a:pt x="253" y="253"/>
                    </a:lnTo>
                    <a:lnTo>
                      <a:pt x="191" y="253"/>
                    </a:lnTo>
                    <a:lnTo>
                      <a:pt x="191" y="1844"/>
                    </a:lnTo>
                    <a:lnTo>
                      <a:pt x="1779" y="1844"/>
                    </a:lnTo>
                    <a:lnTo>
                      <a:pt x="1779" y="1779"/>
                    </a:lnTo>
                    <a:close/>
                    <a:moveTo>
                      <a:pt x="763" y="1144"/>
                    </a:moveTo>
                    <a:lnTo>
                      <a:pt x="635" y="1144"/>
                    </a:lnTo>
                    <a:lnTo>
                      <a:pt x="635" y="763"/>
                    </a:lnTo>
                    <a:lnTo>
                      <a:pt x="507" y="763"/>
                    </a:lnTo>
                    <a:lnTo>
                      <a:pt x="507" y="1144"/>
                    </a:lnTo>
                    <a:lnTo>
                      <a:pt x="382" y="1144"/>
                    </a:lnTo>
                    <a:lnTo>
                      <a:pt x="382" y="1525"/>
                    </a:lnTo>
                    <a:lnTo>
                      <a:pt x="763" y="1525"/>
                    </a:lnTo>
                    <a:lnTo>
                      <a:pt x="763" y="1144"/>
                    </a:lnTo>
                    <a:close/>
                    <a:moveTo>
                      <a:pt x="1144" y="1653"/>
                    </a:moveTo>
                    <a:lnTo>
                      <a:pt x="1269" y="1653"/>
                    </a:lnTo>
                    <a:lnTo>
                      <a:pt x="1269" y="1272"/>
                    </a:lnTo>
                    <a:lnTo>
                      <a:pt x="1397" y="1272"/>
                    </a:lnTo>
                    <a:lnTo>
                      <a:pt x="1397" y="763"/>
                    </a:lnTo>
                    <a:lnTo>
                      <a:pt x="1269" y="763"/>
                    </a:lnTo>
                    <a:lnTo>
                      <a:pt x="1269" y="635"/>
                    </a:lnTo>
                    <a:lnTo>
                      <a:pt x="1144" y="635"/>
                    </a:lnTo>
                    <a:lnTo>
                      <a:pt x="1144" y="763"/>
                    </a:lnTo>
                    <a:lnTo>
                      <a:pt x="1016" y="763"/>
                    </a:lnTo>
                    <a:lnTo>
                      <a:pt x="1016" y="1272"/>
                    </a:lnTo>
                    <a:lnTo>
                      <a:pt x="1144" y="1272"/>
                    </a:lnTo>
                    <a:lnTo>
                      <a:pt x="1144" y="1653"/>
                    </a:lnTo>
                    <a:close/>
                    <a:moveTo>
                      <a:pt x="1907" y="382"/>
                    </a:moveTo>
                    <a:lnTo>
                      <a:pt x="1907" y="0"/>
                    </a:lnTo>
                    <a:lnTo>
                      <a:pt x="1779" y="0"/>
                    </a:lnTo>
                    <a:lnTo>
                      <a:pt x="1779" y="382"/>
                    </a:lnTo>
                    <a:lnTo>
                      <a:pt x="1650" y="382"/>
                    </a:lnTo>
                    <a:lnTo>
                      <a:pt x="1650" y="1144"/>
                    </a:lnTo>
                    <a:lnTo>
                      <a:pt x="1779" y="1144"/>
                    </a:lnTo>
                    <a:lnTo>
                      <a:pt x="1779" y="1397"/>
                    </a:lnTo>
                    <a:lnTo>
                      <a:pt x="1907" y="1397"/>
                    </a:lnTo>
                    <a:lnTo>
                      <a:pt x="1907" y="1144"/>
                    </a:lnTo>
                    <a:lnTo>
                      <a:pt x="2032" y="1144"/>
                    </a:lnTo>
                    <a:lnTo>
                      <a:pt x="2032" y="382"/>
                    </a:lnTo>
                    <a:lnTo>
                      <a:pt x="1907" y="382"/>
                    </a:lnTo>
                    <a:close/>
                  </a:path>
                </a:pathLst>
              </a:custGeom>
              <a:solidFill>
                <a:srgbClr val="112A5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85000"/>
                  </a:lnSpc>
                </a:pPr>
                <a:endParaRPr lang="en-US" sz="1875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D3FC480-9E19-C301-F57D-7982F00FD1CA}"/>
              </a:ext>
            </a:extLst>
          </p:cNvPr>
          <p:cNvGrpSpPr/>
          <p:nvPr/>
        </p:nvGrpSpPr>
        <p:grpSpPr>
          <a:xfrm>
            <a:off x="3087321" y="5250345"/>
            <a:ext cx="8731601" cy="792000"/>
            <a:chOff x="3087321" y="4811603"/>
            <a:chExt cx="8731601" cy="792000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C96A48E-26EB-2EA8-9E02-512DC6AB7DE1}"/>
                </a:ext>
              </a:extLst>
            </p:cNvPr>
            <p:cNvSpPr/>
            <p:nvPr/>
          </p:nvSpPr>
          <p:spPr>
            <a:xfrm>
              <a:off x="3398934" y="4811603"/>
              <a:ext cx="8419988" cy="792000"/>
            </a:xfrm>
            <a:custGeom>
              <a:avLst/>
              <a:gdLst>
                <a:gd name="connsiteX0" fmla="*/ 0 w 7920942"/>
                <a:gd name="connsiteY0" fmla="*/ 0 h 678969"/>
                <a:gd name="connsiteX1" fmla="*/ 7920942 w 7920942"/>
                <a:gd name="connsiteY1" fmla="*/ 0 h 678969"/>
                <a:gd name="connsiteX2" fmla="*/ 7920942 w 7920942"/>
                <a:gd name="connsiteY2" fmla="*/ 678969 h 678969"/>
                <a:gd name="connsiteX3" fmla="*/ 0 w 7920942"/>
                <a:gd name="connsiteY3" fmla="*/ 678969 h 678969"/>
                <a:gd name="connsiteX4" fmla="*/ 0 w 7920942"/>
                <a:gd name="connsiteY4" fmla="*/ 0 h 6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0942" h="678969">
                  <a:moveTo>
                    <a:pt x="0" y="0"/>
                  </a:moveTo>
                  <a:lnTo>
                    <a:pt x="7920942" y="0"/>
                  </a:lnTo>
                  <a:lnTo>
                    <a:pt x="7920942" y="678969"/>
                  </a:lnTo>
                  <a:lnTo>
                    <a:pt x="0" y="678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0400" tIns="45720" rIns="45720" bIns="45720" numCol="1" spcCol="1270" anchor="ctr" anchorCtr="0">
              <a:noAutofit/>
            </a:bodyPr>
            <a:lstStyle/>
            <a:p>
              <a:pPr lvl="0">
                <a:lnSpc>
                  <a:spcPct val="85000"/>
                </a:lnSpc>
              </a:pPr>
              <a:r>
                <a:rPr lang="hu-HU" sz="1800" dirty="0"/>
                <a:t>Az MNB digitalizációs felmérése első alkalommal terjedt ki a befektetési szolgáltatói szektorra, a felmérés eredményei szerint a hazai lakossági befektetési szolgáltatók digitális fejlettsége közepes szintű, digitális érettségük heterogén képet mutat.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FCE7D7B-39E1-1472-1336-02F6BF7031A5}"/>
                </a:ext>
              </a:extLst>
            </p:cNvPr>
            <p:cNvSpPr/>
            <p:nvPr/>
          </p:nvSpPr>
          <p:spPr>
            <a:xfrm>
              <a:off x="3087321" y="4872624"/>
              <a:ext cx="662047" cy="662047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hu-HU"/>
            </a:p>
          </p:txBody>
        </p:sp>
      </p:grpSp>
      <p:sp>
        <p:nvSpPr>
          <p:cNvPr id="5" name="AutoShape 27">
            <a:extLst>
              <a:ext uri="{FF2B5EF4-FFF2-40B4-BE49-F238E27FC236}">
                <a16:creationId xmlns:a16="http://schemas.microsoft.com/office/drawing/2014/main" id="{686F67C7-0503-279A-7371-F15149DAED0C}"/>
              </a:ext>
            </a:extLst>
          </p:cNvPr>
          <p:cNvSpPr>
            <a:spLocks noChangeAspect="1"/>
          </p:cNvSpPr>
          <p:nvPr/>
        </p:nvSpPr>
        <p:spPr bwMode="auto">
          <a:xfrm>
            <a:off x="3168672" y="3886472"/>
            <a:ext cx="460524" cy="35433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946" y="2764"/>
                </a:moveTo>
                <a:lnTo>
                  <a:pt x="5289" y="13338"/>
                </a:lnTo>
                <a:lnTo>
                  <a:pt x="1621" y="11084"/>
                </a:lnTo>
                <a:cubicBezTo>
                  <a:pt x="1621" y="11084"/>
                  <a:pt x="17946" y="2764"/>
                  <a:pt x="17946" y="2764"/>
                </a:cubicBezTo>
                <a:close/>
                <a:moveTo>
                  <a:pt x="12086" y="18174"/>
                </a:moveTo>
                <a:lnTo>
                  <a:pt x="8257" y="15121"/>
                </a:lnTo>
                <a:lnTo>
                  <a:pt x="19101" y="3611"/>
                </a:lnTo>
                <a:cubicBezTo>
                  <a:pt x="19101" y="3611"/>
                  <a:pt x="12086" y="18174"/>
                  <a:pt x="12086" y="18174"/>
                </a:cubicBezTo>
                <a:close/>
                <a:moveTo>
                  <a:pt x="6773" y="20459"/>
                </a:moveTo>
                <a:lnTo>
                  <a:pt x="7083" y="21600"/>
                </a:lnTo>
                <a:lnTo>
                  <a:pt x="7510" y="20493"/>
                </a:lnTo>
                <a:lnTo>
                  <a:pt x="9206" y="16858"/>
                </a:lnTo>
                <a:lnTo>
                  <a:pt x="12294" y="19320"/>
                </a:lnTo>
                <a:lnTo>
                  <a:pt x="21600" y="0"/>
                </a:lnTo>
                <a:lnTo>
                  <a:pt x="21382" y="111"/>
                </a:lnTo>
                <a:lnTo>
                  <a:pt x="21381" y="113"/>
                </a:lnTo>
                <a:lnTo>
                  <a:pt x="20444" y="593"/>
                </a:lnTo>
                <a:lnTo>
                  <a:pt x="14343" y="3703"/>
                </a:lnTo>
                <a:lnTo>
                  <a:pt x="14337" y="3706"/>
                </a:lnTo>
                <a:lnTo>
                  <a:pt x="0" y="11013"/>
                </a:lnTo>
                <a:lnTo>
                  <a:pt x="5054" y="14118"/>
                </a:lnTo>
                <a:cubicBezTo>
                  <a:pt x="5054" y="14118"/>
                  <a:pt x="6773" y="20459"/>
                  <a:pt x="6773" y="20459"/>
                </a:cubicBezTo>
                <a:close/>
                <a:moveTo>
                  <a:pt x="6773" y="20459"/>
                </a:move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0A3541FB-2D99-3AFD-FF55-4DD727B2C2B8}"/>
              </a:ext>
            </a:extLst>
          </p:cNvPr>
          <p:cNvSpPr>
            <a:spLocks noChangeAspect="1"/>
          </p:cNvSpPr>
          <p:nvPr/>
        </p:nvSpPr>
        <p:spPr bwMode="auto">
          <a:xfrm>
            <a:off x="3204677" y="5491477"/>
            <a:ext cx="440186" cy="3902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34" y="0"/>
                </a:moveTo>
                <a:cubicBezTo>
                  <a:pt x="889" y="0"/>
                  <a:pt x="0" y="631"/>
                  <a:pt x="0" y="1471"/>
                </a:cubicBezTo>
                <a:lnTo>
                  <a:pt x="0" y="16217"/>
                </a:lnTo>
                <a:cubicBezTo>
                  <a:pt x="0" y="17057"/>
                  <a:pt x="889" y="18000"/>
                  <a:pt x="1634" y="18000"/>
                </a:cubicBezTo>
                <a:lnTo>
                  <a:pt x="8345" y="18000"/>
                </a:lnTo>
                <a:lnTo>
                  <a:pt x="8345" y="20769"/>
                </a:lnTo>
                <a:lnTo>
                  <a:pt x="5891" y="20769"/>
                </a:lnTo>
                <a:lnTo>
                  <a:pt x="5891" y="21600"/>
                </a:lnTo>
                <a:lnTo>
                  <a:pt x="15955" y="21600"/>
                </a:lnTo>
                <a:lnTo>
                  <a:pt x="15955" y="20769"/>
                </a:lnTo>
                <a:lnTo>
                  <a:pt x="13500" y="20769"/>
                </a:lnTo>
                <a:lnTo>
                  <a:pt x="13500" y="18000"/>
                </a:lnTo>
                <a:lnTo>
                  <a:pt x="20595" y="18000"/>
                </a:lnTo>
                <a:cubicBezTo>
                  <a:pt x="21340" y="18000"/>
                  <a:pt x="21600" y="17057"/>
                  <a:pt x="21600" y="16217"/>
                </a:cubicBezTo>
                <a:lnTo>
                  <a:pt x="21600" y="1471"/>
                </a:lnTo>
                <a:cubicBezTo>
                  <a:pt x="21600" y="631"/>
                  <a:pt x="21340" y="0"/>
                  <a:pt x="20595" y="0"/>
                </a:cubicBezTo>
                <a:lnTo>
                  <a:pt x="1634" y="0"/>
                </a:lnTo>
                <a:close/>
                <a:moveTo>
                  <a:pt x="1718" y="1938"/>
                </a:moveTo>
                <a:lnTo>
                  <a:pt x="19882" y="1938"/>
                </a:lnTo>
                <a:lnTo>
                  <a:pt x="19882" y="13015"/>
                </a:lnTo>
                <a:lnTo>
                  <a:pt x="1718" y="13015"/>
                </a:lnTo>
                <a:cubicBezTo>
                  <a:pt x="1718" y="13015"/>
                  <a:pt x="1718" y="1938"/>
                  <a:pt x="1718" y="1938"/>
                </a:cubicBezTo>
                <a:close/>
                <a:moveTo>
                  <a:pt x="18041" y="3349"/>
                </a:moveTo>
                <a:cubicBezTo>
                  <a:pt x="17530" y="3588"/>
                  <a:pt x="17026" y="3820"/>
                  <a:pt x="16514" y="4059"/>
                </a:cubicBezTo>
                <a:cubicBezTo>
                  <a:pt x="16082" y="4260"/>
                  <a:pt x="16283" y="5068"/>
                  <a:pt x="16722" y="4863"/>
                </a:cubicBezTo>
                <a:cubicBezTo>
                  <a:pt x="16849" y="4804"/>
                  <a:pt x="16978" y="4741"/>
                  <a:pt x="17105" y="4682"/>
                </a:cubicBezTo>
                <a:cubicBezTo>
                  <a:pt x="16271" y="6006"/>
                  <a:pt x="15438" y="7330"/>
                  <a:pt x="14605" y="8654"/>
                </a:cubicBezTo>
                <a:cubicBezTo>
                  <a:pt x="14023" y="7958"/>
                  <a:pt x="13445" y="7264"/>
                  <a:pt x="12863" y="6568"/>
                </a:cubicBezTo>
                <a:cubicBezTo>
                  <a:pt x="12731" y="6410"/>
                  <a:pt x="12473" y="6368"/>
                  <a:pt x="12342" y="6534"/>
                </a:cubicBezTo>
                <a:cubicBezTo>
                  <a:pt x="11284" y="7871"/>
                  <a:pt x="10224" y="9214"/>
                  <a:pt x="9166" y="10514"/>
                </a:cubicBezTo>
                <a:cubicBezTo>
                  <a:pt x="8325" y="9730"/>
                  <a:pt x="7484" y="8785"/>
                  <a:pt x="6643" y="7918"/>
                </a:cubicBezTo>
                <a:cubicBezTo>
                  <a:pt x="6495" y="7766"/>
                  <a:pt x="6268" y="7770"/>
                  <a:pt x="6121" y="7936"/>
                </a:cubicBezTo>
                <a:cubicBezTo>
                  <a:pt x="5262" y="8905"/>
                  <a:pt x="4403" y="9891"/>
                  <a:pt x="3544" y="10861"/>
                </a:cubicBezTo>
                <a:cubicBezTo>
                  <a:pt x="3208" y="11240"/>
                  <a:pt x="3729" y="11846"/>
                  <a:pt x="4065" y="11466"/>
                </a:cubicBezTo>
                <a:cubicBezTo>
                  <a:pt x="4842" y="10591"/>
                  <a:pt x="5621" y="9611"/>
                  <a:pt x="6397" y="8818"/>
                </a:cubicBezTo>
                <a:cubicBezTo>
                  <a:pt x="7247" y="9611"/>
                  <a:pt x="8094" y="10591"/>
                  <a:pt x="8944" y="11466"/>
                </a:cubicBezTo>
                <a:cubicBezTo>
                  <a:pt x="9085" y="11612"/>
                  <a:pt x="9327" y="11649"/>
                  <a:pt x="9465" y="11475"/>
                </a:cubicBezTo>
                <a:cubicBezTo>
                  <a:pt x="10512" y="10152"/>
                  <a:pt x="11556" y="8794"/>
                  <a:pt x="12603" y="7503"/>
                </a:cubicBezTo>
                <a:cubicBezTo>
                  <a:pt x="13196" y="8217"/>
                  <a:pt x="13788" y="8904"/>
                  <a:pt x="14382" y="9614"/>
                </a:cubicBezTo>
                <a:cubicBezTo>
                  <a:pt x="14556" y="9823"/>
                  <a:pt x="14802" y="9738"/>
                  <a:pt x="14934" y="9528"/>
                </a:cubicBezTo>
                <a:cubicBezTo>
                  <a:pt x="15878" y="8029"/>
                  <a:pt x="16760" y="6528"/>
                  <a:pt x="17742" y="5028"/>
                </a:cubicBezTo>
                <a:cubicBezTo>
                  <a:pt x="17742" y="5194"/>
                  <a:pt x="17742" y="5288"/>
                  <a:pt x="17742" y="5564"/>
                </a:cubicBezTo>
                <a:cubicBezTo>
                  <a:pt x="17742" y="6118"/>
                  <a:pt x="18478" y="6118"/>
                  <a:pt x="18478" y="5564"/>
                </a:cubicBezTo>
                <a:cubicBezTo>
                  <a:pt x="18478" y="5011"/>
                  <a:pt x="18478" y="4339"/>
                  <a:pt x="18478" y="3747"/>
                </a:cubicBezTo>
                <a:cubicBezTo>
                  <a:pt x="18478" y="3502"/>
                  <a:pt x="18267" y="3244"/>
                  <a:pt x="18041" y="3349"/>
                </a:cubicBezTo>
                <a:close/>
                <a:moveTo>
                  <a:pt x="18041" y="3349"/>
                </a:move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3153B776-C686-4A1F-8B6E-1C543079F35F}"/>
              </a:ext>
            </a:extLst>
          </p:cNvPr>
          <p:cNvSpPr>
            <a:spLocks noChangeAspect="1"/>
          </p:cNvSpPr>
          <p:nvPr/>
        </p:nvSpPr>
        <p:spPr bwMode="auto">
          <a:xfrm>
            <a:off x="3212956" y="2194863"/>
            <a:ext cx="404261" cy="45186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4065" y="0"/>
                </a:moveTo>
                <a:lnTo>
                  <a:pt x="4065" y="15962"/>
                </a:lnTo>
                <a:lnTo>
                  <a:pt x="0" y="19358"/>
                </a:lnTo>
                <a:lnTo>
                  <a:pt x="2509" y="21600"/>
                </a:lnTo>
                <a:lnTo>
                  <a:pt x="4065" y="20117"/>
                </a:lnTo>
                <a:lnTo>
                  <a:pt x="4065" y="20348"/>
                </a:lnTo>
                <a:lnTo>
                  <a:pt x="21600" y="20348"/>
                </a:lnTo>
                <a:lnTo>
                  <a:pt x="21600" y="5933"/>
                </a:lnTo>
                <a:cubicBezTo>
                  <a:pt x="21600" y="5933"/>
                  <a:pt x="15208" y="0"/>
                  <a:pt x="15208" y="0"/>
                </a:cubicBezTo>
                <a:lnTo>
                  <a:pt x="4065" y="0"/>
                </a:lnTo>
                <a:close/>
                <a:moveTo>
                  <a:pt x="5906" y="1651"/>
                </a:moveTo>
                <a:lnTo>
                  <a:pt x="14126" y="1651"/>
                </a:lnTo>
                <a:lnTo>
                  <a:pt x="14126" y="6686"/>
                </a:lnTo>
                <a:lnTo>
                  <a:pt x="19752" y="6686"/>
                </a:lnTo>
                <a:cubicBezTo>
                  <a:pt x="19752" y="6686"/>
                  <a:pt x="19752" y="18697"/>
                  <a:pt x="19752" y="18697"/>
                </a:cubicBezTo>
                <a:lnTo>
                  <a:pt x="5906" y="18697"/>
                </a:lnTo>
                <a:lnTo>
                  <a:pt x="5906" y="18350"/>
                </a:lnTo>
                <a:lnTo>
                  <a:pt x="11896" y="12631"/>
                </a:lnTo>
                <a:lnTo>
                  <a:pt x="13134" y="13743"/>
                </a:lnTo>
                <a:lnTo>
                  <a:pt x="16602" y="10644"/>
                </a:lnTo>
                <a:lnTo>
                  <a:pt x="12265" y="6762"/>
                </a:lnTo>
                <a:lnTo>
                  <a:pt x="8797" y="9867"/>
                </a:lnTo>
                <a:lnTo>
                  <a:pt x="10029" y="10974"/>
                </a:lnTo>
                <a:lnTo>
                  <a:pt x="5906" y="14421"/>
                </a:lnTo>
                <a:lnTo>
                  <a:pt x="5906" y="1651"/>
                </a:lnTo>
                <a:close/>
                <a:moveTo>
                  <a:pt x="15506" y="2654"/>
                </a:moveTo>
                <a:lnTo>
                  <a:pt x="18521" y="5446"/>
                </a:lnTo>
                <a:lnTo>
                  <a:pt x="15506" y="5446"/>
                </a:lnTo>
                <a:cubicBezTo>
                  <a:pt x="15506" y="5446"/>
                  <a:pt x="15506" y="2654"/>
                  <a:pt x="15506" y="2654"/>
                </a:cubicBezTo>
                <a:close/>
                <a:moveTo>
                  <a:pt x="11157" y="5933"/>
                </a:moveTo>
                <a:cubicBezTo>
                  <a:pt x="11026" y="5933"/>
                  <a:pt x="10894" y="5976"/>
                  <a:pt x="10794" y="6066"/>
                </a:cubicBezTo>
                <a:lnTo>
                  <a:pt x="7617" y="8905"/>
                </a:lnTo>
                <a:cubicBezTo>
                  <a:pt x="7420" y="9087"/>
                  <a:pt x="7414" y="9375"/>
                  <a:pt x="7617" y="9560"/>
                </a:cubicBezTo>
                <a:cubicBezTo>
                  <a:pt x="7814" y="9735"/>
                  <a:pt x="8145" y="9734"/>
                  <a:pt x="8343" y="9554"/>
                </a:cubicBezTo>
                <a:lnTo>
                  <a:pt x="11520" y="6715"/>
                </a:lnTo>
                <a:cubicBezTo>
                  <a:pt x="11721" y="6535"/>
                  <a:pt x="11721" y="6244"/>
                  <a:pt x="11520" y="6066"/>
                </a:cubicBezTo>
                <a:cubicBezTo>
                  <a:pt x="11419" y="5976"/>
                  <a:pt x="11288" y="5933"/>
                  <a:pt x="11157" y="5933"/>
                </a:cubicBezTo>
                <a:close/>
                <a:moveTo>
                  <a:pt x="16965" y="10754"/>
                </a:moveTo>
                <a:cubicBezTo>
                  <a:pt x="16834" y="10754"/>
                  <a:pt x="16703" y="10798"/>
                  <a:pt x="16602" y="10887"/>
                </a:cubicBezTo>
                <a:lnTo>
                  <a:pt x="13425" y="13726"/>
                </a:lnTo>
                <a:cubicBezTo>
                  <a:pt x="13224" y="13907"/>
                  <a:pt x="13224" y="14198"/>
                  <a:pt x="13425" y="14375"/>
                </a:cubicBezTo>
                <a:cubicBezTo>
                  <a:pt x="13627" y="14555"/>
                  <a:pt x="13952" y="14552"/>
                  <a:pt x="14152" y="14375"/>
                </a:cubicBezTo>
                <a:lnTo>
                  <a:pt x="17328" y="11536"/>
                </a:lnTo>
                <a:cubicBezTo>
                  <a:pt x="17531" y="11356"/>
                  <a:pt x="17529" y="11067"/>
                  <a:pt x="17328" y="10887"/>
                </a:cubicBezTo>
                <a:cubicBezTo>
                  <a:pt x="17229" y="10798"/>
                  <a:pt x="17096" y="10754"/>
                  <a:pt x="16965" y="10754"/>
                </a:cubicBezTo>
                <a:close/>
                <a:moveTo>
                  <a:pt x="16965" y="10754"/>
                </a:moveTo>
              </a:path>
            </a:pathLst>
          </a:custGeom>
          <a:solidFill>
            <a:srgbClr val="112A5B"/>
          </a:solidFill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8" name="Freeform 373">
            <a:extLst>
              <a:ext uri="{FF2B5EF4-FFF2-40B4-BE49-F238E27FC236}">
                <a16:creationId xmlns:a16="http://schemas.microsoft.com/office/drawing/2014/main" id="{D25F42B9-2914-4DE8-A443-986FC57EFF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6476" y="1431168"/>
            <a:ext cx="378588" cy="362996"/>
          </a:xfrm>
          <a:custGeom>
            <a:avLst/>
            <a:gdLst>
              <a:gd name="T0" fmla="*/ 2147483646 w 3381"/>
              <a:gd name="T1" fmla="*/ 2147483646 h 3155"/>
              <a:gd name="T2" fmla="*/ 2147483646 w 3381"/>
              <a:gd name="T3" fmla="*/ 2147483646 h 3155"/>
              <a:gd name="T4" fmla="*/ 2147483646 w 3381"/>
              <a:gd name="T5" fmla="*/ 2147483646 h 3155"/>
              <a:gd name="T6" fmla="*/ 2147483646 w 3381"/>
              <a:gd name="T7" fmla="*/ 2147483646 h 3155"/>
              <a:gd name="T8" fmla="*/ 2147483646 w 3381"/>
              <a:gd name="T9" fmla="*/ 2147483646 h 3155"/>
              <a:gd name="T10" fmla="*/ 2147483646 w 3381"/>
              <a:gd name="T11" fmla="*/ 2147483646 h 3155"/>
              <a:gd name="T12" fmla="*/ 2147483646 w 3381"/>
              <a:gd name="T13" fmla="*/ 2147483646 h 3155"/>
              <a:gd name="T14" fmla="*/ 2147483646 w 3381"/>
              <a:gd name="T15" fmla="*/ 2147483646 h 3155"/>
              <a:gd name="T16" fmla="*/ 2147483646 w 3381"/>
              <a:gd name="T17" fmla="*/ 2147483646 h 3155"/>
              <a:gd name="T18" fmla="*/ 2147483646 w 3381"/>
              <a:gd name="T19" fmla="*/ 2147483646 h 3155"/>
              <a:gd name="T20" fmla="*/ 0 w 3381"/>
              <a:gd name="T21" fmla="*/ 2147483646 h 3155"/>
              <a:gd name="T22" fmla="*/ 2147483646 w 3381"/>
              <a:gd name="T23" fmla="*/ 2147483646 h 3155"/>
              <a:gd name="T24" fmla="*/ 2147483646 w 3381"/>
              <a:gd name="T25" fmla="*/ 2147483646 h 3155"/>
              <a:gd name="T26" fmla="*/ 2147483646 w 3381"/>
              <a:gd name="T27" fmla="*/ 2147483646 h 3155"/>
              <a:gd name="T28" fmla="*/ 2147483646 w 3381"/>
              <a:gd name="T29" fmla="*/ 2147483646 h 3155"/>
              <a:gd name="T30" fmla="*/ 2147483646 w 3381"/>
              <a:gd name="T31" fmla="*/ 2147483646 h 3155"/>
              <a:gd name="T32" fmla="*/ 2147483646 w 3381"/>
              <a:gd name="T33" fmla="*/ 2147483646 h 3155"/>
              <a:gd name="T34" fmla="*/ 2147483646 w 3381"/>
              <a:gd name="T35" fmla="*/ 2147483646 h 3155"/>
              <a:gd name="T36" fmla="*/ 2147483646 w 3381"/>
              <a:gd name="T37" fmla="*/ 2147483646 h 3155"/>
              <a:gd name="T38" fmla="*/ 2147483646 w 3381"/>
              <a:gd name="T39" fmla="*/ 2147483646 h 3155"/>
              <a:gd name="T40" fmla="*/ 2147483646 w 3381"/>
              <a:gd name="T41" fmla="*/ 2147483646 h 3155"/>
              <a:gd name="T42" fmla="*/ 2147483646 w 3381"/>
              <a:gd name="T43" fmla="*/ 2147483646 h 3155"/>
              <a:gd name="T44" fmla="*/ 2147483646 w 3381"/>
              <a:gd name="T45" fmla="*/ 2147483646 h 3155"/>
              <a:gd name="T46" fmla="*/ 2147483646 w 3381"/>
              <a:gd name="T47" fmla="*/ 2147483646 h 3155"/>
              <a:gd name="T48" fmla="*/ 2147483646 w 3381"/>
              <a:gd name="T49" fmla="*/ 2147483646 h 3155"/>
              <a:gd name="T50" fmla="*/ 2147483646 w 3381"/>
              <a:gd name="T51" fmla="*/ 2147483646 h 3155"/>
              <a:gd name="T52" fmla="*/ 2147483646 w 3381"/>
              <a:gd name="T53" fmla="*/ 2147483646 h 3155"/>
              <a:gd name="T54" fmla="*/ 2147483646 w 3381"/>
              <a:gd name="T55" fmla="*/ 2147483646 h 3155"/>
              <a:gd name="T56" fmla="*/ 2147483646 w 3381"/>
              <a:gd name="T57" fmla="*/ 2147483646 h 3155"/>
              <a:gd name="T58" fmla="*/ 2147483646 w 3381"/>
              <a:gd name="T59" fmla="*/ 2147483646 h 3155"/>
              <a:gd name="T60" fmla="*/ 2147483646 w 3381"/>
              <a:gd name="T61" fmla="*/ 2147483646 h 3155"/>
              <a:gd name="T62" fmla="*/ 2147483646 w 3381"/>
              <a:gd name="T63" fmla="*/ 2147483646 h 3155"/>
              <a:gd name="T64" fmla="*/ 2147483646 w 3381"/>
              <a:gd name="T65" fmla="*/ 2147483646 h 3155"/>
              <a:gd name="T66" fmla="*/ 2147483646 w 3381"/>
              <a:gd name="T67" fmla="*/ 2147483646 h 3155"/>
              <a:gd name="T68" fmla="*/ 2147483646 w 3381"/>
              <a:gd name="T69" fmla="*/ 2147483646 h 3155"/>
              <a:gd name="T70" fmla="*/ 2147483646 w 3381"/>
              <a:gd name="T71" fmla="*/ 2147483646 h 3155"/>
              <a:gd name="T72" fmla="*/ 2147483646 w 3381"/>
              <a:gd name="T73" fmla="*/ 2147483646 h 3155"/>
              <a:gd name="T74" fmla="*/ 2147483646 w 3381"/>
              <a:gd name="T75" fmla="*/ 2147483646 h 3155"/>
              <a:gd name="T76" fmla="*/ 2147483646 w 3381"/>
              <a:gd name="T77" fmla="*/ 2147483646 h 3155"/>
              <a:gd name="T78" fmla="*/ 2147483646 w 3381"/>
              <a:gd name="T79" fmla="*/ 2147483646 h 3155"/>
              <a:gd name="T80" fmla="*/ 2147483646 w 3381"/>
              <a:gd name="T81" fmla="*/ 2147483646 h 3155"/>
              <a:gd name="T82" fmla="*/ 2147483646 w 3381"/>
              <a:gd name="T83" fmla="*/ 2147483646 h 3155"/>
              <a:gd name="T84" fmla="*/ 2147483646 w 3381"/>
              <a:gd name="T85" fmla="*/ 2147483646 h 3155"/>
              <a:gd name="T86" fmla="*/ 2147483646 w 3381"/>
              <a:gd name="T87" fmla="*/ 2147483646 h 3155"/>
              <a:gd name="T88" fmla="*/ 2147483646 w 3381"/>
              <a:gd name="T89" fmla="*/ 2147483646 h 3155"/>
              <a:gd name="T90" fmla="*/ 2147483646 w 3381"/>
              <a:gd name="T91" fmla="*/ 2147483646 h 3155"/>
              <a:gd name="T92" fmla="*/ 2147483646 w 3381"/>
              <a:gd name="T93" fmla="*/ 2147483646 h 3155"/>
              <a:gd name="T94" fmla="*/ 2147483646 w 3381"/>
              <a:gd name="T95" fmla="*/ 2147483646 h 315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81" h="3155">
                <a:moveTo>
                  <a:pt x="3293" y="2735"/>
                </a:moveTo>
                <a:lnTo>
                  <a:pt x="3293" y="2735"/>
                </a:lnTo>
                <a:cubicBezTo>
                  <a:pt x="3232" y="2735"/>
                  <a:pt x="3232" y="2735"/>
                  <a:pt x="3232" y="2735"/>
                </a:cubicBezTo>
                <a:cubicBezTo>
                  <a:pt x="3232" y="87"/>
                  <a:pt x="3232" y="87"/>
                  <a:pt x="3232" y="87"/>
                </a:cubicBezTo>
                <a:cubicBezTo>
                  <a:pt x="3232" y="39"/>
                  <a:pt x="3193" y="0"/>
                  <a:pt x="3145" y="0"/>
                </a:cubicBezTo>
                <a:cubicBezTo>
                  <a:pt x="3097" y="0"/>
                  <a:pt x="3057" y="39"/>
                  <a:pt x="3057" y="87"/>
                </a:cubicBezTo>
                <a:cubicBezTo>
                  <a:pt x="3057" y="332"/>
                  <a:pt x="3057" y="332"/>
                  <a:pt x="3057" y="332"/>
                </a:cubicBezTo>
                <a:cubicBezTo>
                  <a:pt x="1864" y="332"/>
                  <a:pt x="1864" y="332"/>
                  <a:pt x="1864" y="332"/>
                </a:cubicBezTo>
                <a:cubicBezTo>
                  <a:pt x="1864" y="277"/>
                  <a:pt x="1864" y="277"/>
                  <a:pt x="1864" y="277"/>
                </a:cubicBezTo>
                <a:cubicBezTo>
                  <a:pt x="1864" y="178"/>
                  <a:pt x="1783" y="99"/>
                  <a:pt x="1687" y="99"/>
                </a:cubicBezTo>
                <a:cubicBezTo>
                  <a:pt x="1675" y="99"/>
                  <a:pt x="1675" y="99"/>
                  <a:pt x="1675" y="99"/>
                </a:cubicBezTo>
                <a:cubicBezTo>
                  <a:pt x="1576" y="99"/>
                  <a:pt x="1495" y="178"/>
                  <a:pt x="1495" y="277"/>
                </a:cubicBezTo>
                <a:cubicBezTo>
                  <a:pt x="1495" y="332"/>
                  <a:pt x="1495" y="332"/>
                  <a:pt x="1495" y="332"/>
                </a:cubicBezTo>
                <a:cubicBezTo>
                  <a:pt x="1308" y="332"/>
                  <a:pt x="1308" y="332"/>
                  <a:pt x="1308" y="332"/>
                </a:cubicBezTo>
                <a:cubicBezTo>
                  <a:pt x="1308" y="277"/>
                  <a:pt x="1308" y="277"/>
                  <a:pt x="1308" y="277"/>
                </a:cubicBezTo>
                <a:cubicBezTo>
                  <a:pt x="1308" y="178"/>
                  <a:pt x="1226" y="99"/>
                  <a:pt x="1127" y="99"/>
                </a:cubicBezTo>
                <a:cubicBezTo>
                  <a:pt x="1118" y="99"/>
                  <a:pt x="1118" y="99"/>
                  <a:pt x="1118" y="99"/>
                </a:cubicBezTo>
                <a:cubicBezTo>
                  <a:pt x="1019" y="99"/>
                  <a:pt x="937" y="178"/>
                  <a:pt x="937" y="277"/>
                </a:cubicBezTo>
                <a:cubicBezTo>
                  <a:pt x="937" y="332"/>
                  <a:pt x="937" y="332"/>
                  <a:pt x="937" y="332"/>
                </a:cubicBezTo>
                <a:cubicBezTo>
                  <a:pt x="871" y="332"/>
                  <a:pt x="871" y="332"/>
                  <a:pt x="871" y="332"/>
                </a:cubicBezTo>
                <a:cubicBezTo>
                  <a:pt x="871" y="277"/>
                  <a:pt x="871" y="277"/>
                  <a:pt x="871" y="277"/>
                </a:cubicBezTo>
                <a:cubicBezTo>
                  <a:pt x="871" y="178"/>
                  <a:pt x="790" y="99"/>
                  <a:pt x="693" y="99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582" y="99"/>
                  <a:pt x="500" y="178"/>
                  <a:pt x="500" y="277"/>
                </a:cubicBezTo>
                <a:cubicBezTo>
                  <a:pt x="500" y="332"/>
                  <a:pt x="500" y="332"/>
                  <a:pt x="500" y="332"/>
                </a:cubicBezTo>
                <a:cubicBezTo>
                  <a:pt x="322" y="332"/>
                  <a:pt x="322" y="332"/>
                  <a:pt x="322" y="332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39"/>
                  <a:pt x="283" y="0"/>
                  <a:pt x="235" y="0"/>
                </a:cubicBezTo>
                <a:cubicBezTo>
                  <a:pt x="187" y="0"/>
                  <a:pt x="148" y="39"/>
                  <a:pt x="148" y="87"/>
                </a:cubicBezTo>
                <a:cubicBezTo>
                  <a:pt x="148" y="2735"/>
                  <a:pt x="148" y="2735"/>
                  <a:pt x="148" y="2735"/>
                </a:cubicBezTo>
                <a:cubicBezTo>
                  <a:pt x="87" y="2735"/>
                  <a:pt x="87" y="2735"/>
                  <a:pt x="87" y="2735"/>
                </a:cubicBezTo>
                <a:cubicBezTo>
                  <a:pt x="39" y="2735"/>
                  <a:pt x="0" y="2774"/>
                  <a:pt x="0" y="2822"/>
                </a:cubicBezTo>
                <a:cubicBezTo>
                  <a:pt x="0" y="3067"/>
                  <a:pt x="0" y="3067"/>
                  <a:pt x="0" y="3067"/>
                </a:cubicBezTo>
                <a:cubicBezTo>
                  <a:pt x="0" y="3115"/>
                  <a:pt x="39" y="3154"/>
                  <a:pt x="87" y="3154"/>
                </a:cubicBezTo>
                <a:cubicBezTo>
                  <a:pt x="3293" y="3154"/>
                  <a:pt x="3293" y="3154"/>
                  <a:pt x="3293" y="3154"/>
                </a:cubicBezTo>
                <a:cubicBezTo>
                  <a:pt x="3341" y="3154"/>
                  <a:pt x="3380" y="3115"/>
                  <a:pt x="3380" y="3067"/>
                </a:cubicBezTo>
                <a:cubicBezTo>
                  <a:pt x="3380" y="2822"/>
                  <a:pt x="3380" y="2822"/>
                  <a:pt x="3380" y="2822"/>
                </a:cubicBezTo>
                <a:cubicBezTo>
                  <a:pt x="3380" y="2774"/>
                  <a:pt x="3341" y="2735"/>
                  <a:pt x="3293" y="2735"/>
                </a:cubicBezTo>
                <a:close/>
                <a:moveTo>
                  <a:pt x="681" y="738"/>
                </a:moveTo>
                <a:lnTo>
                  <a:pt x="681" y="738"/>
                </a:lnTo>
                <a:cubicBezTo>
                  <a:pt x="693" y="738"/>
                  <a:pt x="693" y="738"/>
                  <a:pt x="693" y="738"/>
                </a:cubicBezTo>
                <a:cubicBezTo>
                  <a:pt x="790" y="738"/>
                  <a:pt x="871" y="657"/>
                  <a:pt x="871" y="557"/>
                </a:cubicBezTo>
                <a:cubicBezTo>
                  <a:pt x="871" y="506"/>
                  <a:pt x="871" y="506"/>
                  <a:pt x="871" y="506"/>
                </a:cubicBezTo>
                <a:cubicBezTo>
                  <a:pt x="937" y="506"/>
                  <a:pt x="937" y="506"/>
                  <a:pt x="937" y="506"/>
                </a:cubicBezTo>
                <a:cubicBezTo>
                  <a:pt x="937" y="557"/>
                  <a:pt x="937" y="557"/>
                  <a:pt x="937" y="557"/>
                </a:cubicBezTo>
                <a:cubicBezTo>
                  <a:pt x="937" y="657"/>
                  <a:pt x="1019" y="738"/>
                  <a:pt x="1118" y="738"/>
                </a:cubicBezTo>
                <a:cubicBezTo>
                  <a:pt x="1127" y="738"/>
                  <a:pt x="1127" y="738"/>
                  <a:pt x="1127" y="738"/>
                </a:cubicBezTo>
                <a:cubicBezTo>
                  <a:pt x="1226" y="738"/>
                  <a:pt x="1308" y="657"/>
                  <a:pt x="1308" y="557"/>
                </a:cubicBezTo>
                <a:cubicBezTo>
                  <a:pt x="1308" y="506"/>
                  <a:pt x="1308" y="506"/>
                  <a:pt x="1308" y="506"/>
                </a:cubicBezTo>
                <a:cubicBezTo>
                  <a:pt x="1495" y="506"/>
                  <a:pt x="1495" y="506"/>
                  <a:pt x="1495" y="506"/>
                </a:cubicBezTo>
                <a:cubicBezTo>
                  <a:pt x="1495" y="557"/>
                  <a:pt x="1495" y="557"/>
                  <a:pt x="1495" y="557"/>
                </a:cubicBezTo>
                <a:cubicBezTo>
                  <a:pt x="1495" y="657"/>
                  <a:pt x="1576" y="738"/>
                  <a:pt x="1675" y="738"/>
                </a:cubicBezTo>
                <a:cubicBezTo>
                  <a:pt x="1687" y="738"/>
                  <a:pt x="1687" y="738"/>
                  <a:pt x="1687" y="738"/>
                </a:cubicBezTo>
                <a:cubicBezTo>
                  <a:pt x="1786" y="738"/>
                  <a:pt x="1864" y="657"/>
                  <a:pt x="1864" y="557"/>
                </a:cubicBezTo>
                <a:cubicBezTo>
                  <a:pt x="1864" y="506"/>
                  <a:pt x="1864" y="506"/>
                  <a:pt x="1864" y="506"/>
                </a:cubicBezTo>
                <a:cubicBezTo>
                  <a:pt x="3057" y="506"/>
                  <a:pt x="3057" y="506"/>
                  <a:pt x="3057" y="506"/>
                </a:cubicBezTo>
                <a:cubicBezTo>
                  <a:pt x="3057" y="1058"/>
                  <a:pt x="3057" y="1058"/>
                  <a:pt x="3057" y="1058"/>
                </a:cubicBezTo>
                <a:cubicBezTo>
                  <a:pt x="2859" y="1058"/>
                  <a:pt x="2859" y="1058"/>
                  <a:pt x="2859" y="1058"/>
                </a:cubicBezTo>
                <a:cubicBezTo>
                  <a:pt x="2859" y="1003"/>
                  <a:pt x="2859" y="1003"/>
                  <a:pt x="2859" y="1003"/>
                </a:cubicBezTo>
                <a:cubicBezTo>
                  <a:pt x="2859" y="907"/>
                  <a:pt x="2780" y="826"/>
                  <a:pt x="2681" y="826"/>
                </a:cubicBezTo>
                <a:cubicBezTo>
                  <a:pt x="2669" y="826"/>
                  <a:pt x="2669" y="826"/>
                  <a:pt x="2669" y="826"/>
                </a:cubicBezTo>
                <a:cubicBezTo>
                  <a:pt x="2569" y="826"/>
                  <a:pt x="2491" y="907"/>
                  <a:pt x="2491" y="1003"/>
                </a:cubicBezTo>
                <a:cubicBezTo>
                  <a:pt x="2491" y="1058"/>
                  <a:pt x="2491" y="1058"/>
                  <a:pt x="2491" y="1058"/>
                </a:cubicBezTo>
                <a:cubicBezTo>
                  <a:pt x="2331" y="1058"/>
                  <a:pt x="2331" y="1058"/>
                  <a:pt x="2331" y="1058"/>
                </a:cubicBezTo>
                <a:cubicBezTo>
                  <a:pt x="2331" y="1003"/>
                  <a:pt x="2331" y="1003"/>
                  <a:pt x="2331" y="1003"/>
                </a:cubicBezTo>
                <a:cubicBezTo>
                  <a:pt x="2331" y="907"/>
                  <a:pt x="2253" y="826"/>
                  <a:pt x="2153" y="826"/>
                </a:cubicBezTo>
                <a:cubicBezTo>
                  <a:pt x="2141" y="826"/>
                  <a:pt x="2141" y="826"/>
                  <a:pt x="2141" y="826"/>
                </a:cubicBezTo>
                <a:cubicBezTo>
                  <a:pt x="2042" y="826"/>
                  <a:pt x="1964" y="907"/>
                  <a:pt x="1964" y="1003"/>
                </a:cubicBezTo>
                <a:cubicBezTo>
                  <a:pt x="1964" y="1058"/>
                  <a:pt x="1964" y="1058"/>
                  <a:pt x="1964" y="1058"/>
                </a:cubicBezTo>
                <a:cubicBezTo>
                  <a:pt x="322" y="1058"/>
                  <a:pt x="322" y="1058"/>
                  <a:pt x="322" y="1058"/>
                </a:cubicBezTo>
                <a:cubicBezTo>
                  <a:pt x="322" y="506"/>
                  <a:pt x="322" y="506"/>
                  <a:pt x="322" y="506"/>
                </a:cubicBezTo>
                <a:cubicBezTo>
                  <a:pt x="500" y="506"/>
                  <a:pt x="500" y="506"/>
                  <a:pt x="500" y="506"/>
                </a:cubicBezTo>
                <a:cubicBezTo>
                  <a:pt x="500" y="557"/>
                  <a:pt x="500" y="557"/>
                  <a:pt x="500" y="557"/>
                </a:cubicBezTo>
                <a:cubicBezTo>
                  <a:pt x="500" y="657"/>
                  <a:pt x="582" y="738"/>
                  <a:pt x="681" y="738"/>
                </a:cubicBezTo>
                <a:close/>
                <a:moveTo>
                  <a:pt x="2153" y="1656"/>
                </a:moveTo>
                <a:lnTo>
                  <a:pt x="2153" y="1656"/>
                </a:lnTo>
                <a:cubicBezTo>
                  <a:pt x="2141" y="1656"/>
                  <a:pt x="2141" y="1656"/>
                  <a:pt x="2141" y="1656"/>
                </a:cubicBezTo>
                <a:cubicBezTo>
                  <a:pt x="2042" y="1656"/>
                  <a:pt x="1964" y="1735"/>
                  <a:pt x="1964" y="1834"/>
                </a:cubicBezTo>
                <a:cubicBezTo>
                  <a:pt x="1964" y="1888"/>
                  <a:pt x="1964" y="1888"/>
                  <a:pt x="1964" y="1888"/>
                </a:cubicBezTo>
                <a:cubicBezTo>
                  <a:pt x="1639" y="1888"/>
                  <a:pt x="1639" y="1888"/>
                  <a:pt x="1639" y="1888"/>
                </a:cubicBezTo>
                <a:cubicBezTo>
                  <a:pt x="1639" y="1834"/>
                  <a:pt x="1639" y="1834"/>
                  <a:pt x="1639" y="1834"/>
                </a:cubicBezTo>
                <a:cubicBezTo>
                  <a:pt x="1639" y="1735"/>
                  <a:pt x="1558" y="1656"/>
                  <a:pt x="1461" y="1656"/>
                </a:cubicBezTo>
                <a:cubicBezTo>
                  <a:pt x="1449" y="1656"/>
                  <a:pt x="1449" y="1656"/>
                  <a:pt x="1449" y="1656"/>
                </a:cubicBezTo>
                <a:cubicBezTo>
                  <a:pt x="1350" y="1656"/>
                  <a:pt x="1269" y="1735"/>
                  <a:pt x="1269" y="1834"/>
                </a:cubicBezTo>
                <a:cubicBezTo>
                  <a:pt x="1269" y="1888"/>
                  <a:pt x="1269" y="1888"/>
                  <a:pt x="1269" y="1888"/>
                </a:cubicBezTo>
                <a:cubicBezTo>
                  <a:pt x="1202" y="1888"/>
                  <a:pt x="1202" y="1888"/>
                  <a:pt x="1202" y="1888"/>
                </a:cubicBezTo>
                <a:cubicBezTo>
                  <a:pt x="1202" y="1834"/>
                  <a:pt x="1202" y="1834"/>
                  <a:pt x="1202" y="1834"/>
                </a:cubicBezTo>
                <a:cubicBezTo>
                  <a:pt x="1202" y="1735"/>
                  <a:pt x="1121" y="1656"/>
                  <a:pt x="1025" y="1656"/>
                </a:cubicBezTo>
                <a:cubicBezTo>
                  <a:pt x="1012" y="1656"/>
                  <a:pt x="1012" y="1656"/>
                  <a:pt x="1012" y="1656"/>
                </a:cubicBezTo>
                <a:cubicBezTo>
                  <a:pt x="913" y="1656"/>
                  <a:pt x="832" y="1735"/>
                  <a:pt x="832" y="1834"/>
                </a:cubicBezTo>
                <a:cubicBezTo>
                  <a:pt x="832" y="1888"/>
                  <a:pt x="832" y="1888"/>
                  <a:pt x="832" y="1888"/>
                </a:cubicBezTo>
                <a:cubicBezTo>
                  <a:pt x="783" y="1888"/>
                  <a:pt x="783" y="1888"/>
                  <a:pt x="783" y="1888"/>
                </a:cubicBezTo>
                <a:cubicBezTo>
                  <a:pt x="783" y="1834"/>
                  <a:pt x="783" y="1834"/>
                  <a:pt x="783" y="1834"/>
                </a:cubicBezTo>
                <a:cubicBezTo>
                  <a:pt x="783" y="1735"/>
                  <a:pt x="702" y="1656"/>
                  <a:pt x="606" y="1656"/>
                </a:cubicBezTo>
                <a:cubicBezTo>
                  <a:pt x="594" y="1656"/>
                  <a:pt x="594" y="1656"/>
                  <a:pt x="594" y="1656"/>
                </a:cubicBezTo>
                <a:cubicBezTo>
                  <a:pt x="494" y="1656"/>
                  <a:pt x="413" y="1735"/>
                  <a:pt x="413" y="1834"/>
                </a:cubicBezTo>
                <a:cubicBezTo>
                  <a:pt x="413" y="1888"/>
                  <a:pt x="413" y="1888"/>
                  <a:pt x="413" y="1888"/>
                </a:cubicBezTo>
                <a:cubicBezTo>
                  <a:pt x="322" y="1888"/>
                  <a:pt x="322" y="1888"/>
                  <a:pt x="322" y="1888"/>
                </a:cubicBezTo>
                <a:cubicBezTo>
                  <a:pt x="322" y="1232"/>
                  <a:pt x="322" y="1232"/>
                  <a:pt x="322" y="1232"/>
                </a:cubicBezTo>
                <a:cubicBezTo>
                  <a:pt x="1964" y="1232"/>
                  <a:pt x="1964" y="1232"/>
                  <a:pt x="1964" y="1232"/>
                </a:cubicBezTo>
                <a:cubicBezTo>
                  <a:pt x="1964" y="1287"/>
                  <a:pt x="1964" y="1287"/>
                  <a:pt x="1964" y="1287"/>
                </a:cubicBezTo>
                <a:cubicBezTo>
                  <a:pt x="1964" y="1383"/>
                  <a:pt x="2042" y="1464"/>
                  <a:pt x="2141" y="1464"/>
                </a:cubicBezTo>
                <a:cubicBezTo>
                  <a:pt x="2153" y="1464"/>
                  <a:pt x="2153" y="1464"/>
                  <a:pt x="2153" y="1464"/>
                </a:cubicBezTo>
                <a:cubicBezTo>
                  <a:pt x="2253" y="1464"/>
                  <a:pt x="2331" y="1383"/>
                  <a:pt x="2331" y="1287"/>
                </a:cubicBezTo>
                <a:cubicBezTo>
                  <a:pt x="2331" y="1232"/>
                  <a:pt x="2331" y="1232"/>
                  <a:pt x="2331" y="1232"/>
                </a:cubicBezTo>
                <a:cubicBezTo>
                  <a:pt x="2491" y="1232"/>
                  <a:pt x="2491" y="1232"/>
                  <a:pt x="2491" y="1232"/>
                </a:cubicBezTo>
                <a:cubicBezTo>
                  <a:pt x="2491" y="1287"/>
                  <a:pt x="2491" y="1287"/>
                  <a:pt x="2491" y="1287"/>
                </a:cubicBezTo>
                <a:cubicBezTo>
                  <a:pt x="2491" y="1383"/>
                  <a:pt x="2569" y="1464"/>
                  <a:pt x="2669" y="1464"/>
                </a:cubicBezTo>
                <a:cubicBezTo>
                  <a:pt x="2681" y="1464"/>
                  <a:pt x="2681" y="1464"/>
                  <a:pt x="2681" y="1464"/>
                </a:cubicBezTo>
                <a:cubicBezTo>
                  <a:pt x="2780" y="1464"/>
                  <a:pt x="2859" y="1383"/>
                  <a:pt x="2859" y="1287"/>
                </a:cubicBezTo>
                <a:cubicBezTo>
                  <a:pt x="2859" y="1232"/>
                  <a:pt x="2859" y="1232"/>
                  <a:pt x="2859" y="1232"/>
                </a:cubicBezTo>
                <a:cubicBezTo>
                  <a:pt x="3057" y="1232"/>
                  <a:pt x="3057" y="1232"/>
                  <a:pt x="3057" y="1232"/>
                </a:cubicBezTo>
                <a:cubicBezTo>
                  <a:pt x="3057" y="1888"/>
                  <a:pt x="3057" y="1888"/>
                  <a:pt x="3057" y="1888"/>
                </a:cubicBezTo>
                <a:cubicBezTo>
                  <a:pt x="2331" y="1888"/>
                  <a:pt x="2331" y="1888"/>
                  <a:pt x="2331" y="1888"/>
                </a:cubicBezTo>
                <a:cubicBezTo>
                  <a:pt x="2331" y="1834"/>
                  <a:pt x="2331" y="1834"/>
                  <a:pt x="2331" y="1834"/>
                </a:cubicBezTo>
                <a:cubicBezTo>
                  <a:pt x="2331" y="1735"/>
                  <a:pt x="2253" y="1656"/>
                  <a:pt x="2153" y="1656"/>
                </a:cubicBezTo>
                <a:close/>
                <a:moveTo>
                  <a:pt x="322" y="2063"/>
                </a:moveTo>
                <a:lnTo>
                  <a:pt x="322" y="2063"/>
                </a:lnTo>
                <a:cubicBezTo>
                  <a:pt x="413" y="2063"/>
                  <a:pt x="413" y="2063"/>
                  <a:pt x="413" y="2063"/>
                </a:cubicBezTo>
                <a:cubicBezTo>
                  <a:pt x="413" y="2117"/>
                  <a:pt x="413" y="2117"/>
                  <a:pt x="413" y="2117"/>
                </a:cubicBezTo>
                <a:cubicBezTo>
                  <a:pt x="413" y="2214"/>
                  <a:pt x="494" y="2295"/>
                  <a:pt x="594" y="2295"/>
                </a:cubicBezTo>
                <a:cubicBezTo>
                  <a:pt x="606" y="2295"/>
                  <a:pt x="606" y="2295"/>
                  <a:pt x="606" y="2295"/>
                </a:cubicBezTo>
                <a:cubicBezTo>
                  <a:pt x="702" y="2295"/>
                  <a:pt x="783" y="2214"/>
                  <a:pt x="783" y="2117"/>
                </a:cubicBezTo>
                <a:cubicBezTo>
                  <a:pt x="783" y="2063"/>
                  <a:pt x="783" y="2063"/>
                  <a:pt x="783" y="2063"/>
                </a:cubicBezTo>
                <a:cubicBezTo>
                  <a:pt x="832" y="2063"/>
                  <a:pt x="832" y="2063"/>
                  <a:pt x="832" y="2063"/>
                </a:cubicBezTo>
                <a:cubicBezTo>
                  <a:pt x="832" y="2117"/>
                  <a:pt x="832" y="2117"/>
                  <a:pt x="832" y="2117"/>
                </a:cubicBezTo>
                <a:cubicBezTo>
                  <a:pt x="832" y="2214"/>
                  <a:pt x="913" y="2295"/>
                  <a:pt x="1012" y="2295"/>
                </a:cubicBezTo>
                <a:cubicBezTo>
                  <a:pt x="1025" y="2295"/>
                  <a:pt x="1025" y="2295"/>
                  <a:pt x="1025" y="2295"/>
                </a:cubicBezTo>
                <a:cubicBezTo>
                  <a:pt x="1121" y="2295"/>
                  <a:pt x="1202" y="2214"/>
                  <a:pt x="1202" y="2117"/>
                </a:cubicBezTo>
                <a:cubicBezTo>
                  <a:pt x="1202" y="2063"/>
                  <a:pt x="1202" y="2063"/>
                  <a:pt x="1202" y="2063"/>
                </a:cubicBezTo>
                <a:cubicBezTo>
                  <a:pt x="1269" y="2063"/>
                  <a:pt x="1269" y="2063"/>
                  <a:pt x="1269" y="2063"/>
                </a:cubicBezTo>
                <a:cubicBezTo>
                  <a:pt x="1269" y="2117"/>
                  <a:pt x="1269" y="2117"/>
                  <a:pt x="1269" y="2117"/>
                </a:cubicBezTo>
                <a:cubicBezTo>
                  <a:pt x="1269" y="2214"/>
                  <a:pt x="1350" y="2295"/>
                  <a:pt x="1449" y="2295"/>
                </a:cubicBezTo>
                <a:cubicBezTo>
                  <a:pt x="1461" y="2295"/>
                  <a:pt x="1461" y="2295"/>
                  <a:pt x="1461" y="2295"/>
                </a:cubicBezTo>
                <a:cubicBezTo>
                  <a:pt x="1558" y="2295"/>
                  <a:pt x="1639" y="2214"/>
                  <a:pt x="1639" y="2117"/>
                </a:cubicBezTo>
                <a:cubicBezTo>
                  <a:pt x="1639" y="2063"/>
                  <a:pt x="1639" y="2063"/>
                  <a:pt x="1639" y="2063"/>
                </a:cubicBezTo>
                <a:cubicBezTo>
                  <a:pt x="1964" y="2063"/>
                  <a:pt x="1964" y="2063"/>
                  <a:pt x="1964" y="2063"/>
                </a:cubicBezTo>
                <a:cubicBezTo>
                  <a:pt x="1964" y="2117"/>
                  <a:pt x="1964" y="2117"/>
                  <a:pt x="1964" y="2117"/>
                </a:cubicBezTo>
                <a:cubicBezTo>
                  <a:pt x="1964" y="2214"/>
                  <a:pt x="2042" y="2295"/>
                  <a:pt x="2141" y="2295"/>
                </a:cubicBezTo>
                <a:cubicBezTo>
                  <a:pt x="2153" y="2295"/>
                  <a:pt x="2153" y="2295"/>
                  <a:pt x="2153" y="2295"/>
                </a:cubicBezTo>
                <a:cubicBezTo>
                  <a:pt x="2253" y="2295"/>
                  <a:pt x="2331" y="2214"/>
                  <a:pt x="2331" y="2117"/>
                </a:cubicBezTo>
                <a:cubicBezTo>
                  <a:pt x="2331" y="2063"/>
                  <a:pt x="2331" y="2063"/>
                  <a:pt x="2331" y="2063"/>
                </a:cubicBezTo>
                <a:cubicBezTo>
                  <a:pt x="3057" y="2063"/>
                  <a:pt x="3057" y="2063"/>
                  <a:pt x="3057" y="2063"/>
                </a:cubicBezTo>
                <a:cubicBezTo>
                  <a:pt x="3057" y="2735"/>
                  <a:pt x="3057" y="2735"/>
                  <a:pt x="3057" y="2735"/>
                </a:cubicBezTo>
                <a:cubicBezTo>
                  <a:pt x="322" y="2735"/>
                  <a:pt x="322" y="2735"/>
                  <a:pt x="322" y="2735"/>
                </a:cubicBezTo>
                <a:lnTo>
                  <a:pt x="322" y="2063"/>
                </a:lnTo>
                <a:close/>
              </a:path>
            </a:pathLst>
          </a:custGeom>
          <a:solidFill>
            <a:srgbClr val="112A5B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75"/>
          </a:p>
        </p:txBody>
      </p:sp>
    </p:spTree>
    <p:extLst>
      <p:ext uri="{BB962C8B-B14F-4D97-AF65-F5344CB8AC3E}">
        <p14:creationId xmlns:p14="http://schemas.microsoft.com/office/powerpoint/2010/main" val="373618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>
            <a:extLst>
              <a:ext uri="{FF2B5EF4-FFF2-40B4-BE49-F238E27FC236}">
                <a16:creationId xmlns:a16="http://schemas.microsoft.com/office/drawing/2014/main" id="{95C82230-6678-59EB-B3C1-CA71BFA6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8" y="279209"/>
            <a:ext cx="8824415" cy="612000"/>
          </a:xfrm>
        </p:spPr>
        <p:txBody>
          <a:bodyPr>
            <a:noAutofit/>
          </a:bodyPr>
          <a:lstStyle/>
          <a:p>
            <a:r>
              <a:rPr lang="hu-HU" sz="2000" dirty="0"/>
              <a:t>A 2023-as évben a legtöbb vizsgált pillér esetében kismértékű előrelépést mutatott a hazai biztosítói szektor</a:t>
            </a:r>
            <a:endParaRPr lang="en-GB" sz="2000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084937A-509A-9812-0439-068521AD52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tx2"/>
                </a:solidFill>
              </a:rPr>
              <a:t>Megjegyzés | </a:t>
            </a:r>
            <a:r>
              <a:rPr lang="en-GB" sz="1400" dirty="0">
                <a:solidFill>
                  <a:schemeClr val="tx2"/>
                </a:solidFill>
              </a:rPr>
              <a:t>Az </a:t>
            </a:r>
            <a:r>
              <a:rPr lang="hu-HU" sz="1400" dirty="0">
                <a:solidFill>
                  <a:schemeClr val="tx2"/>
                </a:solidFill>
              </a:rPr>
              <a:t>ábrán</a:t>
            </a:r>
            <a:r>
              <a:rPr lang="en-GB" sz="1400" dirty="0">
                <a:solidFill>
                  <a:schemeClr val="tx2"/>
                </a:solidFill>
              </a:rPr>
              <a:t> a minimum, a maximum, </a:t>
            </a:r>
            <a:r>
              <a:rPr lang="hu-HU" sz="1400" dirty="0">
                <a:solidFill>
                  <a:schemeClr val="tx2"/>
                </a:solidFill>
              </a:rPr>
              <a:t>az alsó és a felső </a:t>
            </a:r>
            <a:r>
              <a:rPr lang="hu-HU" sz="1400" dirty="0" err="1">
                <a:solidFill>
                  <a:schemeClr val="tx2"/>
                </a:solidFill>
              </a:rPr>
              <a:t>kvartilis</a:t>
            </a:r>
            <a:r>
              <a:rPr lang="en-GB" sz="1400" dirty="0">
                <a:solidFill>
                  <a:schemeClr val="tx2"/>
                </a:solidFill>
              </a:rPr>
              <a:t>,</a:t>
            </a:r>
            <a:r>
              <a:rPr lang="hu-HU" sz="1400" dirty="0">
                <a:solidFill>
                  <a:schemeClr val="tx2"/>
                </a:solidFill>
              </a:rPr>
              <a:t> illetve a medián értékeket jelöltük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62D8AE-E445-3764-4F88-E9C4B3654EBF}"/>
              </a:ext>
            </a:extLst>
          </p:cNvPr>
          <p:cNvSpPr txBox="1"/>
          <p:nvPr/>
        </p:nvSpPr>
        <p:spPr>
          <a:xfrm>
            <a:off x="9481351" y="4298326"/>
            <a:ext cx="2710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i="1" dirty="0"/>
              <a:t>A </a:t>
            </a:r>
            <a:r>
              <a:rPr lang="hu-HU" b="1" i="1" dirty="0"/>
              <a:t>hazai biztosítási szektor digitális fejlettségi indexének </a:t>
            </a:r>
            <a:r>
              <a:rPr lang="hu-HU" b="1" i="1" dirty="0" err="1"/>
              <a:t>pillérenkénti</a:t>
            </a:r>
            <a:r>
              <a:rPr lang="hu-HU" b="1" i="1" dirty="0"/>
              <a:t> és összesített pontszámának alakulása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E8225-F756-75A8-4F1B-5D25DCEC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48" y="1308138"/>
            <a:ext cx="5999435" cy="45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7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5562-611A-2AF7-05C0-B09D4987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digitális csatornán végezhető ügyintézési funkciók több esetben bővültek</a:t>
            </a:r>
          </a:p>
        </p:txBody>
      </p:sp>
      <p:sp>
        <p:nvSpPr>
          <p:cNvPr id="12" name="Szövegdoboz 9">
            <a:extLst>
              <a:ext uri="{FF2B5EF4-FFF2-40B4-BE49-F238E27FC236}">
                <a16:creationId xmlns:a16="http://schemas.microsoft.com/office/drawing/2014/main" id="{92974A98-BB7A-705C-E63E-1117565D241F}"/>
              </a:ext>
            </a:extLst>
          </p:cNvPr>
          <p:cNvSpPr txBox="1"/>
          <p:nvPr/>
        </p:nvSpPr>
        <p:spPr>
          <a:xfrm>
            <a:off x="9568873" y="4071018"/>
            <a:ext cx="2623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/>
              <a:t>Egyes ügyintézési funkciók elérhetősége a meglévő ügyfelek számára biztosítói digitális felületeken</a:t>
            </a:r>
            <a:endParaRPr lang="en-GB" b="1" i="1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B3E9FA7-01D2-FE32-CC45-080AE6115778}"/>
              </a:ext>
            </a:extLst>
          </p:cNvPr>
          <p:cNvSpPr txBox="1">
            <a:spLocks/>
          </p:cNvSpPr>
          <p:nvPr/>
        </p:nvSpPr>
        <p:spPr>
          <a:xfrm>
            <a:off x="1548216" y="6281827"/>
            <a:ext cx="9966121" cy="608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332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498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664" indent="0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>
                <a:solidFill>
                  <a:schemeClr val="tx2"/>
                </a:solidFill>
              </a:rPr>
              <a:t>Megjegyzés | A súlyozást a vizsgált intézmények bruttó díjbevételeinek arányában végeztük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r>
              <a:rPr lang="hu-HU" sz="1400" dirty="0">
                <a:solidFill>
                  <a:schemeClr val="tx2"/>
                </a:solidFill>
              </a:rPr>
              <a:t> </a:t>
            </a: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</a:p>
        </p:txBody>
      </p:sp>
      <p:sp>
        <p:nvSpPr>
          <p:cNvPr id="14" name="Téglalap 7">
            <a:extLst>
              <a:ext uri="{FF2B5EF4-FFF2-40B4-BE49-F238E27FC236}">
                <a16:creationId xmlns:a16="http://schemas.microsoft.com/office/drawing/2014/main" id="{314A84AC-4010-7FB3-E936-BFA000636082}"/>
              </a:ext>
            </a:extLst>
          </p:cNvPr>
          <p:cNvSpPr/>
          <p:nvPr/>
        </p:nvSpPr>
        <p:spPr>
          <a:xfrm>
            <a:off x="3348409" y="5756951"/>
            <a:ext cx="8716343" cy="5248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Egyre inkább jellemzők az ügyfélportálon és applikáción egyaránt elérhető ügyintézési funkciók az ügyfelek számára, de több intézmény esetében továbbra sem megoldott a digitális ügyintézés.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54FAA-C98F-FF39-4039-A26189C0F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461" y="1004723"/>
            <a:ext cx="4200237" cy="46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7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846F48-F286-D3EC-A2FF-9B515847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belső folyamatok digitalizáltsága tekintetében szektorszinten enyhe előrelépés történt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4E691-494E-33FC-6DBB-7EC5A1E60B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tx2"/>
                </a:solidFill>
              </a:rPr>
              <a:t>A súlyozást a vizsgált intézmények mérlegfőösszegének arányában végeztük, 1-5-ös skála alapján, ahol az 1-es pontszám jelentette azt, hogy az adott folyamat egyáltalán nem automatizált, míg az 5-ös pontszám a teljesen automatizált rendszerre utal.</a:t>
            </a: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FBCDE3-2C02-86CE-8809-FF178F36DAC1}"/>
              </a:ext>
            </a:extLst>
          </p:cNvPr>
          <p:cNvSpPr txBox="1"/>
          <p:nvPr/>
        </p:nvSpPr>
        <p:spPr>
          <a:xfrm>
            <a:off x="6777925" y="4927739"/>
            <a:ext cx="5521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b="1" i="1" dirty="0"/>
              <a:t>Egyes adatkezelési folyamatok automatizáltságának átlagos fejlettségi szintje a biztosítók önbevallása alapján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8ABF364-BE62-9EF3-77CA-A2ECA402FCDB}"/>
              </a:ext>
            </a:extLst>
          </p:cNvPr>
          <p:cNvSpPr/>
          <p:nvPr/>
        </p:nvSpPr>
        <p:spPr>
          <a:xfrm>
            <a:off x="3705827" y="5459474"/>
            <a:ext cx="7674827" cy="5359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</a:rPr>
              <a:t>Egyes adatkezelési folyamatok automatizáltsága esetében előrelépés látható, azonban továbbra is jelentős tér van az érdemi fejlődésre e tekintetben. 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E7837E-00A0-0C92-5C9C-BC9DF399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131" y="1000303"/>
            <a:ext cx="5072218" cy="39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1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</a:t>
            </a:r>
            <a:r>
              <a:rPr lang="hu-HU" sz="2000" b="1" cap="all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FINTECH</a:t>
            </a: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hu-HU" sz="2000" b="1" cap="all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solidFill>
                  <a:schemeClr val="tx2"/>
                </a:solidFill>
                <a:latin typeface="Calibri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4046753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>
            <a:extLst>
              <a:ext uri="{FF2B5EF4-FFF2-40B4-BE49-F238E27FC236}">
                <a16:creationId xmlns:a16="http://schemas.microsoft.com/office/drawing/2014/main" id="{95C82230-6678-59EB-B3C1-CA71BFA6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hazai lakossági befektetési szolgáltatók digitális érettsége KÖZEPES SZINTŰ, ÉS heterogén képet mutat</a:t>
            </a:r>
            <a:endParaRPr lang="en-GB" sz="2000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084937A-509A-9812-0439-068521AD52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tx2"/>
                </a:solidFill>
              </a:rPr>
              <a:t>Megjegyzés | </a:t>
            </a:r>
            <a:r>
              <a:rPr lang="en-GB" sz="1400" dirty="0">
                <a:solidFill>
                  <a:schemeClr val="tx2"/>
                </a:solidFill>
              </a:rPr>
              <a:t>Az </a:t>
            </a:r>
            <a:r>
              <a:rPr lang="hu-HU" sz="1400" dirty="0">
                <a:solidFill>
                  <a:schemeClr val="tx2"/>
                </a:solidFill>
              </a:rPr>
              <a:t>ábrán</a:t>
            </a:r>
            <a:r>
              <a:rPr lang="en-GB" sz="1400" dirty="0">
                <a:solidFill>
                  <a:schemeClr val="tx2"/>
                </a:solidFill>
              </a:rPr>
              <a:t> a minimum, a maximum, </a:t>
            </a:r>
            <a:r>
              <a:rPr lang="hu-HU" sz="1400" dirty="0">
                <a:solidFill>
                  <a:schemeClr val="tx2"/>
                </a:solidFill>
              </a:rPr>
              <a:t>az alsó és a felső </a:t>
            </a:r>
            <a:r>
              <a:rPr lang="hu-HU" sz="1400" dirty="0" err="1">
                <a:solidFill>
                  <a:schemeClr val="tx2"/>
                </a:solidFill>
              </a:rPr>
              <a:t>kvartilis</a:t>
            </a:r>
            <a:r>
              <a:rPr lang="en-GB" sz="1400" dirty="0">
                <a:solidFill>
                  <a:schemeClr val="tx2"/>
                </a:solidFill>
              </a:rPr>
              <a:t>,</a:t>
            </a:r>
            <a:r>
              <a:rPr lang="hu-HU" sz="1400" dirty="0">
                <a:solidFill>
                  <a:schemeClr val="tx2"/>
                </a:solidFill>
              </a:rPr>
              <a:t> illetve a medián értékeket jelöltük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62D8AE-E445-3764-4F88-E9C4B3654EBF}"/>
              </a:ext>
            </a:extLst>
          </p:cNvPr>
          <p:cNvSpPr txBox="1"/>
          <p:nvPr/>
        </p:nvSpPr>
        <p:spPr>
          <a:xfrm>
            <a:off x="9481351" y="4298326"/>
            <a:ext cx="2710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i="1" dirty="0"/>
              <a:t>A </a:t>
            </a:r>
            <a:r>
              <a:rPr lang="en-GB" b="1" i="1" dirty="0" err="1"/>
              <a:t>hazai</a:t>
            </a:r>
            <a:r>
              <a:rPr lang="en-GB" b="1" i="1" dirty="0"/>
              <a:t> </a:t>
            </a:r>
            <a:r>
              <a:rPr lang="en-GB" b="1" i="1" dirty="0" err="1"/>
              <a:t>befektetési</a:t>
            </a:r>
            <a:r>
              <a:rPr lang="en-GB" b="1" i="1" dirty="0"/>
              <a:t> </a:t>
            </a:r>
            <a:r>
              <a:rPr lang="en-GB" b="1" i="1" dirty="0" err="1"/>
              <a:t>szolgáltatók</a:t>
            </a:r>
            <a:r>
              <a:rPr lang="en-GB" b="1" i="1" dirty="0"/>
              <a:t> </a:t>
            </a:r>
            <a:r>
              <a:rPr lang="en-GB" b="1" i="1" dirty="0" err="1"/>
              <a:t>digitális</a:t>
            </a:r>
            <a:r>
              <a:rPr lang="en-GB" b="1" i="1" dirty="0"/>
              <a:t> </a:t>
            </a:r>
            <a:r>
              <a:rPr lang="en-GB" b="1" i="1" dirty="0" err="1"/>
              <a:t>fejlettségi</a:t>
            </a:r>
            <a:r>
              <a:rPr lang="en-GB" b="1" i="1" dirty="0"/>
              <a:t> </a:t>
            </a:r>
            <a:r>
              <a:rPr lang="en-GB" b="1" i="1" dirty="0" err="1"/>
              <a:t>indexének</a:t>
            </a:r>
            <a:r>
              <a:rPr lang="en-GB" b="1" i="1" dirty="0"/>
              <a:t> </a:t>
            </a:r>
            <a:r>
              <a:rPr lang="en-GB" b="1" i="1" dirty="0" err="1"/>
              <a:t>pillérenkénti</a:t>
            </a:r>
            <a:r>
              <a:rPr lang="en-GB" b="1" i="1" dirty="0"/>
              <a:t> </a:t>
            </a:r>
            <a:r>
              <a:rPr lang="en-GB" b="1" i="1" dirty="0" err="1"/>
              <a:t>és</a:t>
            </a:r>
            <a:r>
              <a:rPr lang="en-GB" b="1" i="1" dirty="0"/>
              <a:t> </a:t>
            </a:r>
            <a:r>
              <a:rPr lang="en-GB" b="1" i="1" dirty="0" err="1"/>
              <a:t>összesített</a:t>
            </a:r>
            <a:r>
              <a:rPr lang="en-GB" b="1" i="1" dirty="0"/>
              <a:t> </a:t>
            </a:r>
            <a:r>
              <a:rPr lang="en-GB" b="1" i="1" dirty="0" err="1"/>
              <a:t>pontszámai</a:t>
            </a:r>
            <a:r>
              <a:rPr lang="en-GB" b="1" i="1" dirty="0"/>
              <a:t> (2023)</a:t>
            </a:r>
            <a:endParaRPr lang="hu-HU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B6155-4C83-7AE7-173E-C1062DECB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07" y="1439211"/>
            <a:ext cx="5505450" cy="43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6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>
            <a:extLst>
              <a:ext uri="{FF2B5EF4-FFF2-40B4-BE49-F238E27FC236}">
                <a16:creationId xmlns:a16="http://schemas.microsoft.com/office/drawing/2014/main" id="{95C82230-6678-59EB-B3C1-CA71BFA6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teljes mértékben online, személyes ügyintézés nélkül elérhető termékek köre egyelőre korlátozott</a:t>
            </a:r>
            <a:endParaRPr lang="en-GB" sz="2000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084937A-509A-9812-0439-068521AD52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tx2"/>
                </a:solidFill>
              </a:rPr>
              <a:t>Megjegyzés | </a:t>
            </a:r>
            <a:r>
              <a:rPr lang="en-GB" sz="1400" dirty="0">
                <a:solidFill>
                  <a:schemeClr val="tx2"/>
                </a:solidFill>
              </a:rPr>
              <a:t>A </a:t>
            </a:r>
            <a:r>
              <a:rPr lang="en-GB" sz="1400" dirty="0" err="1">
                <a:solidFill>
                  <a:schemeClr val="tx2"/>
                </a:solidFill>
              </a:rPr>
              <a:t>súlyozást</a:t>
            </a:r>
            <a:r>
              <a:rPr lang="en-GB" sz="1400" dirty="0">
                <a:solidFill>
                  <a:schemeClr val="tx2"/>
                </a:solidFill>
              </a:rPr>
              <a:t> a </a:t>
            </a:r>
            <a:r>
              <a:rPr lang="en-GB" sz="1400" dirty="0" err="1">
                <a:solidFill>
                  <a:schemeClr val="tx2"/>
                </a:solidFill>
              </a:rPr>
              <a:t>vizsgált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intézmények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által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kezelt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ügyfélvagyon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arányában</a:t>
            </a:r>
            <a:r>
              <a:rPr lang="en-GB" sz="1400" dirty="0">
                <a:solidFill>
                  <a:schemeClr val="tx2"/>
                </a:solidFill>
              </a:rPr>
              <a:t> </a:t>
            </a:r>
            <a:r>
              <a:rPr lang="en-GB" sz="1400" dirty="0" err="1">
                <a:solidFill>
                  <a:schemeClr val="tx2"/>
                </a:solidFill>
              </a:rPr>
              <a:t>végeztük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62D8AE-E445-3764-4F88-E9C4B3654EBF}"/>
              </a:ext>
            </a:extLst>
          </p:cNvPr>
          <p:cNvSpPr txBox="1"/>
          <p:nvPr/>
        </p:nvSpPr>
        <p:spPr>
          <a:xfrm>
            <a:off x="9371284" y="3824193"/>
            <a:ext cx="2710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i="1" dirty="0" err="1"/>
              <a:t>Digitálisan</a:t>
            </a:r>
            <a:r>
              <a:rPr lang="en-GB" b="1" i="1" dirty="0"/>
              <a:t> </a:t>
            </a:r>
            <a:r>
              <a:rPr lang="en-GB" b="1" i="1" dirty="0" err="1"/>
              <a:t>igénybe</a:t>
            </a:r>
            <a:r>
              <a:rPr lang="en-GB" b="1" i="1" dirty="0"/>
              <a:t> </a:t>
            </a:r>
            <a:r>
              <a:rPr lang="en-GB" b="1" i="1" dirty="0" err="1"/>
              <a:t>vehető</a:t>
            </a:r>
            <a:r>
              <a:rPr lang="en-GB" b="1" i="1" dirty="0"/>
              <a:t> </a:t>
            </a:r>
            <a:r>
              <a:rPr lang="en-GB" b="1" i="1" dirty="0" err="1"/>
              <a:t>termékek</a:t>
            </a:r>
            <a:r>
              <a:rPr lang="en-GB" b="1" i="1" dirty="0"/>
              <a:t> </a:t>
            </a:r>
            <a:r>
              <a:rPr lang="en-GB" b="1" i="1" dirty="0" err="1"/>
              <a:t>elérhetősége</a:t>
            </a:r>
            <a:r>
              <a:rPr lang="en-GB" b="1" i="1" dirty="0"/>
              <a:t> a </a:t>
            </a:r>
            <a:r>
              <a:rPr lang="en-GB" b="1" i="1" dirty="0" err="1"/>
              <a:t>befektetési</a:t>
            </a:r>
            <a:r>
              <a:rPr lang="en-GB" b="1" i="1" dirty="0"/>
              <a:t> </a:t>
            </a:r>
            <a:r>
              <a:rPr lang="en-GB" b="1" i="1" dirty="0" err="1"/>
              <a:t>szolgáltatók</a:t>
            </a:r>
            <a:r>
              <a:rPr lang="en-GB" b="1" i="1" dirty="0"/>
              <a:t> </a:t>
            </a:r>
            <a:r>
              <a:rPr lang="en-GB" b="1" i="1" dirty="0" err="1"/>
              <a:t>körében</a:t>
            </a:r>
            <a:r>
              <a:rPr lang="en-GB" b="1" i="1" dirty="0"/>
              <a:t> (2023)</a:t>
            </a:r>
            <a:endParaRPr lang="hu-HU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6F816-EC25-6733-DBDA-3DC9EE3A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01" y="1295898"/>
            <a:ext cx="5899150" cy="4113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BFBD8E-9570-3515-F0BB-78A0EF8707B4}"/>
              </a:ext>
            </a:extLst>
          </p:cNvPr>
          <p:cNvSpPr/>
          <p:nvPr/>
        </p:nvSpPr>
        <p:spPr>
          <a:xfrm>
            <a:off x="3140333" y="5409141"/>
            <a:ext cx="8914403" cy="590458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Ugyanakkor minden vizsgált intézmény rendelkezik ügyfélportállal és mobil applikációval is, melyeken keresztül funkciók széles választéka érhető az ügyfelek részére.</a:t>
            </a:r>
          </a:p>
        </p:txBody>
      </p:sp>
    </p:spTree>
    <p:extLst>
      <p:ext uri="{BB962C8B-B14F-4D97-AF65-F5344CB8AC3E}">
        <p14:creationId xmlns:p14="http://schemas.microsoft.com/office/powerpoint/2010/main" val="2376478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>
            <a:extLst>
              <a:ext uri="{FF2B5EF4-FFF2-40B4-BE49-F238E27FC236}">
                <a16:creationId xmlns:a16="http://schemas.microsoft.com/office/drawing/2014/main" id="{95C82230-6678-59EB-B3C1-CA71BFA6E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Az hazai befektetési szolgáltatók ügyfelei körében a mobilapplikáció a leggyakrabban használt ügyfélcsatorna</a:t>
            </a:r>
            <a:endParaRPr lang="en-GB" sz="2000" dirty="0"/>
          </a:p>
        </p:txBody>
      </p:sp>
      <p:sp>
        <p:nvSpPr>
          <p:cNvPr id="13" name="Szöveg helye 12">
            <a:extLst>
              <a:ext uri="{FF2B5EF4-FFF2-40B4-BE49-F238E27FC236}">
                <a16:creationId xmlns:a16="http://schemas.microsoft.com/office/drawing/2014/main" id="{B084937A-509A-9812-0439-068521AD52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>
                <a:solidFill>
                  <a:schemeClr val="tx2"/>
                </a:solidFill>
              </a:rPr>
              <a:t>Megjegyzés | </a:t>
            </a:r>
            <a:r>
              <a:rPr lang="en-GB" sz="1400" dirty="0">
                <a:solidFill>
                  <a:schemeClr val="tx2"/>
                </a:solidFill>
              </a:rPr>
              <a:t>Az </a:t>
            </a:r>
            <a:r>
              <a:rPr lang="hu-HU" sz="1400" dirty="0">
                <a:solidFill>
                  <a:schemeClr val="tx2"/>
                </a:solidFill>
              </a:rPr>
              <a:t>ábrán</a:t>
            </a:r>
            <a:r>
              <a:rPr lang="en-GB" sz="1400" dirty="0">
                <a:solidFill>
                  <a:schemeClr val="tx2"/>
                </a:solidFill>
              </a:rPr>
              <a:t> a minimum, a maximum, </a:t>
            </a:r>
            <a:r>
              <a:rPr lang="hu-HU" sz="1400" dirty="0">
                <a:solidFill>
                  <a:schemeClr val="tx2"/>
                </a:solidFill>
              </a:rPr>
              <a:t>az alsó és a felső </a:t>
            </a:r>
            <a:r>
              <a:rPr lang="hu-HU" sz="1400" dirty="0" err="1">
                <a:solidFill>
                  <a:schemeClr val="tx2"/>
                </a:solidFill>
              </a:rPr>
              <a:t>kvartilis</a:t>
            </a:r>
            <a:r>
              <a:rPr lang="en-GB" sz="1400" dirty="0">
                <a:solidFill>
                  <a:schemeClr val="tx2"/>
                </a:solidFill>
              </a:rPr>
              <a:t>,</a:t>
            </a:r>
            <a:r>
              <a:rPr lang="hu-HU" sz="1400" dirty="0">
                <a:solidFill>
                  <a:schemeClr val="tx2"/>
                </a:solidFill>
              </a:rPr>
              <a:t> illetve a medián értékeket jelöltük</a:t>
            </a:r>
            <a:r>
              <a:rPr lang="en-GB" sz="1400" dirty="0">
                <a:solidFill>
                  <a:schemeClr val="tx2"/>
                </a:solidFill>
              </a:rPr>
              <a:t>.</a:t>
            </a:r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Forrás | MNB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562D8AE-E445-3764-4F88-E9C4B3654EBF}"/>
              </a:ext>
            </a:extLst>
          </p:cNvPr>
          <p:cNvSpPr txBox="1"/>
          <p:nvPr/>
        </p:nvSpPr>
        <p:spPr>
          <a:xfrm>
            <a:off x="8829417" y="3737655"/>
            <a:ext cx="27106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b="1" i="1"/>
              <a:t>Lakossági ügyfelek megoszlása csatornahasználat szerint a befektetési szolgáltatók körében (2023)</a:t>
            </a:r>
            <a:endParaRPr lang="hu-HU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BFBD8E-9570-3515-F0BB-78A0EF8707B4}"/>
              </a:ext>
            </a:extLst>
          </p:cNvPr>
          <p:cNvSpPr/>
          <p:nvPr/>
        </p:nvSpPr>
        <p:spPr>
          <a:xfrm>
            <a:off x="3352800" y="5360652"/>
            <a:ext cx="8564881" cy="784616"/>
          </a:xfrm>
          <a:prstGeom prst="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Az ügyfelek szűk többsége legalább részben (</a:t>
            </a:r>
            <a:r>
              <a:rPr lang="hu-HU" b="1" dirty="0" err="1"/>
              <a:t>omni-channel</a:t>
            </a:r>
            <a:r>
              <a:rPr lang="hu-HU" b="1" dirty="0"/>
              <a:t> ügyfeleket beleértve) ragaszkodik még valamilyen fizikai találkozóhoz az ügyintézés során, ugyanakkor 40 százalékuk jellemzően csak digitális platformokon keresztül intézi befektetéseit.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0EEDA-36DD-FC5F-0748-801E3CCCA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607" y="1036878"/>
            <a:ext cx="4217459" cy="41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70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60D73ED1-763C-6492-FE9D-10639BB3D61F}"/>
              </a:ext>
            </a:extLst>
          </p:cNvPr>
          <p:cNvSpPr txBox="1">
            <a:spLocks/>
          </p:cNvSpPr>
          <p:nvPr/>
        </p:nvSpPr>
        <p:spPr>
          <a:xfrm>
            <a:off x="3404168" y="2608033"/>
            <a:ext cx="6221352" cy="1581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200" kern="1200" cap="all" spc="80" baseline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hu-HU"/>
              <a:t>Köszönjük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252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FINTECH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162624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9CCC-07FD-2764-8E1B-1BE05CA6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 2021-2022-es rekordévek után a globális </a:t>
            </a:r>
            <a:r>
              <a:rPr lang="hu-HU" sz="2400" dirty="0" err="1"/>
              <a:t>FinTech</a:t>
            </a:r>
            <a:r>
              <a:rPr lang="hu-HU" sz="2400" dirty="0"/>
              <a:t> befektetésekben visszaesés volt tapasztalható</a:t>
            </a:r>
          </a:p>
        </p:txBody>
      </p:sp>
      <p:pic>
        <p:nvPicPr>
          <p:cNvPr id="5" name="Kép 5">
            <a:extLst>
              <a:ext uri="{FF2B5EF4-FFF2-40B4-BE49-F238E27FC236}">
                <a16:creationId xmlns:a16="http://schemas.microsoft.com/office/drawing/2014/main" id="{EA5E2435-9566-4DC4-0DF8-3304D648A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99" y="978692"/>
            <a:ext cx="5893671" cy="4013517"/>
          </a:xfrm>
          <a:prstGeom prst="rect">
            <a:avLst/>
          </a:prstGeom>
        </p:spPr>
      </p:pic>
      <p:sp>
        <p:nvSpPr>
          <p:cNvPr id="6" name="Szövegdoboz 9">
            <a:extLst>
              <a:ext uri="{FF2B5EF4-FFF2-40B4-BE49-F238E27FC236}">
                <a16:creationId xmlns:a16="http://schemas.microsoft.com/office/drawing/2014/main" id="{2439AFDE-4BF1-0B95-0598-62E1BDB98260}"/>
              </a:ext>
            </a:extLst>
          </p:cNvPr>
          <p:cNvSpPr txBox="1"/>
          <p:nvPr/>
        </p:nvSpPr>
        <p:spPr>
          <a:xfrm>
            <a:off x="7192355" y="4878579"/>
            <a:ext cx="4999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 i="1" dirty="0"/>
              <a:t>FinTech </a:t>
            </a:r>
            <a:r>
              <a:rPr lang="en-GB" b="1" i="1" dirty="0" err="1"/>
              <a:t>cégekbe</a:t>
            </a:r>
            <a:r>
              <a:rPr lang="en-GB" b="1" i="1" dirty="0"/>
              <a:t> </a:t>
            </a:r>
            <a:r>
              <a:rPr lang="en-GB" b="1" i="1" dirty="0" err="1"/>
              <a:t>történő</a:t>
            </a:r>
            <a:r>
              <a:rPr lang="en-GB" b="1" i="1" dirty="0"/>
              <a:t> </a:t>
            </a:r>
            <a:r>
              <a:rPr lang="en-GB" b="1" i="1" dirty="0" err="1"/>
              <a:t>befektetés</a:t>
            </a:r>
            <a:r>
              <a:rPr lang="en-GB" b="1" i="1" dirty="0"/>
              <a:t> </a:t>
            </a:r>
            <a:r>
              <a:rPr lang="en-GB" b="1" i="1" dirty="0" err="1"/>
              <a:t>alakulása</a:t>
            </a:r>
            <a:r>
              <a:rPr lang="en-GB" b="1" i="1" dirty="0"/>
              <a:t> </a:t>
            </a:r>
          </a:p>
          <a:p>
            <a:pPr algn="r"/>
            <a:r>
              <a:rPr lang="en-GB" b="1" i="1" dirty="0" err="1"/>
              <a:t>globálisan</a:t>
            </a:r>
            <a:r>
              <a:rPr lang="en-GB" b="1" i="1" dirty="0"/>
              <a:t> 20</a:t>
            </a:r>
            <a:r>
              <a:rPr lang="hu-HU" b="1" i="1" dirty="0"/>
              <a:t>20</a:t>
            </a:r>
            <a:r>
              <a:rPr lang="en-GB" b="1" i="1" dirty="0"/>
              <a:t>-202</a:t>
            </a:r>
            <a:r>
              <a:rPr lang="hu-HU" b="1" i="1" dirty="0"/>
              <a:t>3</a:t>
            </a:r>
            <a:r>
              <a:rPr lang="en-GB" b="1" i="1" dirty="0"/>
              <a:t> </a:t>
            </a:r>
            <a:r>
              <a:rPr lang="en-GB" b="1" i="1" dirty="0" err="1"/>
              <a:t>között</a:t>
            </a:r>
            <a:endParaRPr lang="en-GB" b="1" i="1" dirty="0"/>
          </a:p>
        </p:txBody>
      </p:sp>
      <p:sp>
        <p:nvSpPr>
          <p:cNvPr id="7" name="Szövegdoboz 7">
            <a:extLst>
              <a:ext uri="{FF2B5EF4-FFF2-40B4-BE49-F238E27FC236}">
                <a16:creationId xmlns:a16="http://schemas.microsoft.com/office/drawing/2014/main" id="{B2777216-3E71-F0E3-0633-2B2135031624}"/>
              </a:ext>
            </a:extLst>
          </p:cNvPr>
          <p:cNvSpPr txBox="1"/>
          <p:nvPr/>
        </p:nvSpPr>
        <p:spPr>
          <a:xfrm>
            <a:off x="3277389" y="5467760"/>
            <a:ext cx="8750829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/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befektetési hozzáállás </a:t>
            </a:r>
            <a:r>
              <a:rPr lang="hu-HU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változik, felértékelődik</a:t>
            </a:r>
            <a:r>
              <a:rPr lang="hu-HU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hosszabb távú, fenntartható árbevétellel és ügyfélszámmal tervező üzleti modellek népszerűsége, mely várhatóan hozzájárul egy kiszámíthatóbb szektor-működéshez a jövőben. 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548D89CA-5A36-F0AD-D636-41C3B6F75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025" y="6352538"/>
            <a:ext cx="3000409" cy="371538"/>
          </a:xfrm>
        </p:spPr>
        <p:txBody>
          <a:bodyPr/>
          <a:lstStyle/>
          <a:p>
            <a:r>
              <a:rPr lang="hu-HU" sz="1600" dirty="0"/>
              <a:t>Forrás: </a:t>
            </a:r>
            <a:r>
              <a:rPr lang="hu-HU" sz="1600" dirty="0" err="1"/>
              <a:t>KPMG</a:t>
            </a:r>
            <a:r>
              <a:rPr lang="hu-HU" sz="1600" dirty="0"/>
              <a:t> (2023)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660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9CCC-07FD-2764-8E1B-1BE05CA6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342357"/>
            <a:ext cx="8640292" cy="488537"/>
          </a:xfrm>
        </p:spPr>
        <p:txBody>
          <a:bodyPr>
            <a:noAutofit/>
          </a:bodyPr>
          <a:lstStyle/>
          <a:p>
            <a:r>
              <a:rPr lang="hu-HU" sz="2400" b="0" i="0" u="none" strike="noStrike" baseline="0" dirty="0"/>
              <a:t>A pénzügyi szektor továbbra is a </a:t>
            </a:r>
            <a:r>
              <a:rPr lang="hu-HU" sz="2400" b="0" i="0" u="none" strike="noStrike" baseline="0" dirty="0" err="1"/>
              <a:t>kibertámadások</a:t>
            </a:r>
            <a:r>
              <a:rPr lang="hu-HU" sz="2400" b="0" i="0" u="none" strike="noStrike" baseline="0" dirty="0"/>
              <a:t> célkeresztjében</a:t>
            </a:r>
            <a:endParaRPr lang="hu-HU" sz="2400" dirty="0"/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2439AFDE-4BF1-0B95-0598-62E1BDB98260}"/>
              </a:ext>
            </a:extLst>
          </p:cNvPr>
          <p:cNvSpPr txBox="1"/>
          <p:nvPr/>
        </p:nvSpPr>
        <p:spPr>
          <a:xfrm>
            <a:off x="7028573" y="4821429"/>
            <a:ext cx="4999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800" b="1" i="0" u="none" strike="noStrike" baseline="0" dirty="0">
                <a:latin typeface="Calibri-Bold"/>
              </a:rPr>
              <a:t>Adathalász támadásoknak leginkább kitett iparágak 2023 Q4</a:t>
            </a:r>
            <a:endParaRPr lang="en-GB" b="1" i="1" dirty="0"/>
          </a:p>
        </p:txBody>
      </p:sp>
      <p:sp>
        <p:nvSpPr>
          <p:cNvPr id="7" name="Szövegdoboz 7">
            <a:extLst>
              <a:ext uri="{FF2B5EF4-FFF2-40B4-BE49-F238E27FC236}">
                <a16:creationId xmlns:a16="http://schemas.microsoft.com/office/drawing/2014/main" id="{B2777216-3E71-F0E3-0633-2B2135031624}"/>
              </a:ext>
            </a:extLst>
          </p:cNvPr>
          <p:cNvSpPr txBox="1"/>
          <p:nvPr/>
        </p:nvSpPr>
        <p:spPr>
          <a:xfrm>
            <a:off x="3277389" y="5467760"/>
            <a:ext cx="8750829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 kiberincidensek számának és súlyosságának növekedéséhez hozzájárul a növekvő digitális jelenlét, valamint a geopolitikai feszültségek mellett a technológiai fejlődés megjelenésével együtt a mesterséges intelligencián alapuló megoldások egyaránt.</a:t>
            </a:r>
            <a:endParaRPr lang="hu-H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548D89CA-5A36-F0AD-D636-41C3B6F75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025" y="6352538"/>
            <a:ext cx="3000409" cy="371538"/>
          </a:xfrm>
        </p:spPr>
        <p:txBody>
          <a:bodyPr/>
          <a:lstStyle/>
          <a:p>
            <a:r>
              <a:rPr lang="hu-HU" sz="1600" dirty="0"/>
              <a:t>Forrás: </a:t>
            </a:r>
            <a:r>
              <a:rPr lang="hu-HU" sz="1600" dirty="0" err="1"/>
              <a:t>APWG</a:t>
            </a:r>
            <a:r>
              <a:rPr lang="hu-HU" sz="1600" dirty="0"/>
              <a:t> (2023)</a:t>
            </a:r>
            <a:endParaRPr lang="en-GB" sz="1600" dirty="0"/>
          </a:p>
        </p:txBody>
      </p:sp>
      <p:pic>
        <p:nvPicPr>
          <p:cNvPr id="3" name="Kép 18">
            <a:extLst>
              <a:ext uri="{FF2B5EF4-FFF2-40B4-BE49-F238E27FC236}">
                <a16:creationId xmlns:a16="http://schemas.microsoft.com/office/drawing/2014/main" id="{E6519831-5D24-1A7D-8EA2-7A98461EB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51" y="1154060"/>
            <a:ext cx="3924407" cy="3667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95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9CCC-07FD-2764-8E1B-1BE05CA6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389" y="192947"/>
            <a:ext cx="8640292" cy="738231"/>
          </a:xfrm>
        </p:spPr>
        <p:txBody>
          <a:bodyPr>
            <a:noAutofit/>
          </a:bodyPr>
          <a:lstStyle/>
          <a:p>
            <a:r>
              <a:rPr lang="hu-HU" sz="2400" dirty="0"/>
              <a:t>Megjelennek A digitális jegybankpénz projektek első tanulságai </a:t>
            </a: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2439AFDE-4BF1-0B95-0598-62E1BDB98260}"/>
              </a:ext>
            </a:extLst>
          </p:cNvPr>
          <p:cNvSpPr txBox="1"/>
          <p:nvPr/>
        </p:nvSpPr>
        <p:spPr>
          <a:xfrm>
            <a:off x="7028573" y="5098428"/>
            <a:ext cx="4999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1600" b="1" i="1" u="none" strike="noStrike" baseline="0" dirty="0" err="1">
                <a:latin typeface="Calibri-Bold"/>
              </a:rPr>
              <a:t>CBDC</a:t>
            </a:r>
            <a:r>
              <a:rPr lang="hu-HU" sz="1600" b="1" i="1" u="none" strike="noStrike" baseline="0" dirty="0">
                <a:latin typeface="Calibri-Bold"/>
              </a:rPr>
              <a:t> projektek számának alakulása</a:t>
            </a:r>
            <a:endParaRPr lang="en-GB" sz="1600" b="1" i="1" dirty="0"/>
          </a:p>
        </p:txBody>
      </p:sp>
      <p:sp>
        <p:nvSpPr>
          <p:cNvPr id="7" name="Szövegdoboz 7">
            <a:extLst>
              <a:ext uri="{FF2B5EF4-FFF2-40B4-BE49-F238E27FC236}">
                <a16:creationId xmlns:a16="http://schemas.microsoft.com/office/drawing/2014/main" id="{B2777216-3E71-F0E3-0633-2B2135031624}"/>
              </a:ext>
            </a:extLst>
          </p:cNvPr>
          <p:cNvSpPr txBox="1"/>
          <p:nvPr/>
        </p:nvSpPr>
        <p:spPr>
          <a:xfrm>
            <a:off x="3277389" y="5467760"/>
            <a:ext cx="8750829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 nagy geopolitikai régiókat érintően 2023-ban a digitális euró projekt került közelebb a megvalósításhoz az Európai Bizottság jogszabály-javaslatával és a jogalkotási eljárás megindulásával.</a:t>
            </a:r>
            <a:endParaRPr lang="hu-H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548D89CA-5A36-F0AD-D636-41C3B6F75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025" y="6352538"/>
            <a:ext cx="3000409" cy="371538"/>
          </a:xfrm>
        </p:spPr>
        <p:txBody>
          <a:bodyPr/>
          <a:lstStyle/>
          <a:p>
            <a:r>
              <a:rPr lang="hu-HU" sz="1600" dirty="0"/>
              <a:t>Forrás: </a:t>
            </a:r>
            <a:r>
              <a:rPr lang="hu-HU" sz="1600" dirty="0" err="1"/>
              <a:t>CBDC</a:t>
            </a:r>
            <a:r>
              <a:rPr lang="hu-HU" sz="1600" dirty="0"/>
              <a:t> </a:t>
            </a:r>
            <a:r>
              <a:rPr lang="hu-HU" sz="1600" dirty="0" err="1"/>
              <a:t>Tracker</a:t>
            </a:r>
            <a:r>
              <a:rPr lang="hu-HU" sz="1600" dirty="0"/>
              <a:t> (2024)</a:t>
            </a:r>
            <a:endParaRPr lang="en-GB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76C5D7-7395-23D7-0ED8-BEFE56CF3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312" y="976714"/>
            <a:ext cx="4999645" cy="412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4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FINTECH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13983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9CCC-07FD-2764-8E1B-1BE05CA6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EU-s technológiai és FinTech szabályozás terén 2024 számos jelentős változást hoz</a:t>
            </a:r>
          </a:p>
        </p:txBody>
      </p:sp>
      <p:sp>
        <p:nvSpPr>
          <p:cNvPr id="9" name="Szöveg helye 2">
            <a:extLst>
              <a:ext uri="{FF2B5EF4-FFF2-40B4-BE49-F238E27FC236}">
                <a16:creationId xmlns:a16="http://schemas.microsoft.com/office/drawing/2014/main" id="{548D89CA-5A36-F0AD-D636-41C3B6F750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025" y="6352538"/>
            <a:ext cx="3000409" cy="371538"/>
          </a:xfrm>
        </p:spPr>
        <p:txBody>
          <a:bodyPr/>
          <a:lstStyle/>
          <a:p>
            <a:r>
              <a:rPr lang="hu-HU" sz="1600" dirty="0"/>
              <a:t>Forrás: MNB</a:t>
            </a:r>
            <a:endParaRPr lang="en-GB" sz="1600" dirty="0"/>
          </a:p>
        </p:txBody>
      </p:sp>
      <p:sp>
        <p:nvSpPr>
          <p:cNvPr id="4" name="Szövegdoboz 7">
            <a:extLst>
              <a:ext uri="{FF2B5EF4-FFF2-40B4-BE49-F238E27FC236}">
                <a16:creationId xmlns:a16="http://schemas.microsoft.com/office/drawing/2014/main" id="{C3C680BF-79B0-E74E-85F4-6BA68602F2CF}"/>
              </a:ext>
            </a:extLst>
          </p:cNvPr>
          <p:cNvSpPr txBox="1"/>
          <p:nvPr/>
        </p:nvSpPr>
        <p:spPr>
          <a:xfrm>
            <a:off x="3429790" y="1052515"/>
            <a:ext cx="3937662" cy="273921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cap="small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Mesterséges intelligencia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Elfogadásra került és 2026. augusztus </a:t>
            </a:r>
            <a:r>
              <a:rPr lang="hu-HU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2-től alkalmazandó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EU MI-alapú megoldásokat kockázatalapon szabályozó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mesterséges intelligencia rendelete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Kidolgozás alatt áll az MI-rendszerek által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szerződésen kívül okozott károkra vonatkozó egységes polgári jogi felelősségi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szabályokkal kapcsolatos irányelv.</a:t>
            </a:r>
            <a:endParaRPr lang="hu-H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EBE6B58-0334-F5C2-97AC-533A0EFAAE47}"/>
              </a:ext>
            </a:extLst>
          </p:cNvPr>
          <p:cNvSpPr txBox="1"/>
          <p:nvPr/>
        </p:nvSpPr>
        <p:spPr>
          <a:xfrm>
            <a:off x="3429790" y="4290496"/>
            <a:ext cx="3937662" cy="249299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cap="small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Technológiai óriásvállalatok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2024 tavaszától egyes </a:t>
            </a:r>
            <a:r>
              <a:rPr lang="hu-HU" sz="16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BigTech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cégek platformjaik tekintetében az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egyenlő és tisztességes versenyfeltételek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és nyitottabb digitális piacok, valamint 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biztonságos, kiszámítható és átlátható online tér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biztosítása érdekében szigorúbb szabályokkal szembesülnek (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DMA,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DSA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rendeletek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Szövegdoboz 7">
            <a:extLst>
              <a:ext uri="{FF2B5EF4-FFF2-40B4-BE49-F238E27FC236}">
                <a16:creationId xmlns:a16="http://schemas.microsoft.com/office/drawing/2014/main" id="{889E226D-70A7-63A8-CF9F-86F3B3856BA0}"/>
              </a:ext>
            </a:extLst>
          </p:cNvPr>
          <p:cNvSpPr txBox="1"/>
          <p:nvPr/>
        </p:nvSpPr>
        <p:spPr>
          <a:xfrm>
            <a:off x="7597535" y="1052514"/>
            <a:ext cx="4316909" cy="298543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cap="small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Kriptoeszközök</a:t>
            </a:r>
            <a:endParaRPr lang="hu-HU" b="1" cap="small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2024. június 30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-án megkezdte működését az EU szabályozott </a:t>
            </a:r>
            <a:r>
              <a:rPr lang="hu-HU" sz="16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kriptoeszköz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-piaca, elsőként a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-okra vonatkozó szabályokkal. A felkészülés zajlik 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2024. december 30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-tól 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további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kriptoeszközökre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és a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kriptoeszköz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-szolgáltatások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nyújtására vonatkozó szabályok élesedésére is.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kriptoeszközök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piacáról szóló magyar törvény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felügyeletet a Magyar Nemzeti Bank hatáskörébe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utalja. </a:t>
            </a:r>
          </a:p>
        </p:txBody>
      </p:sp>
      <p:sp>
        <p:nvSpPr>
          <p:cNvPr id="11" name="Szövegdoboz 7">
            <a:extLst>
              <a:ext uri="{FF2B5EF4-FFF2-40B4-BE49-F238E27FC236}">
                <a16:creationId xmlns:a16="http://schemas.microsoft.com/office/drawing/2014/main" id="{94BF2530-5A5E-03FB-D099-D132043FB246}"/>
              </a:ext>
            </a:extLst>
          </p:cNvPr>
          <p:cNvSpPr txBox="1"/>
          <p:nvPr/>
        </p:nvSpPr>
        <p:spPr>
          <a:xfrm>
            <a:off x="7597536" y="4290496"/>
            <a:ext cx="4316908" cy="249299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hu-HU" b="1" cap="small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Nyílt </a:t>
            </a:r>
            <a:r>
              <a:rPr lang="hu-HU" b="1" cap="small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bankolás</a:t>
            </a:r>
            <a:r>
              <a:rPr lang="hu-HU" b="1" cap="small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nyílt pénzügyek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nyílt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bankolás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és 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csalásellenes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intézkedések továbbfejlesztésével zajlik a felülvizsgált,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egységes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uniós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pénzforgalmi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keretrendszer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kialakítása (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PSD3,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PSR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pénzügyi szolgáltatásokra vonatkozó adatok megosztásának biztosításával a </a:t>
            </a:r>
            <a:r>
              <a:rPr lang="hu-HU" sz="1600" b="1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FiDA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-javaslat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sz="1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nyílt pénzügyek </a:t>
            </a:r>
            <a:r>
              <a:rPr lang="hu-HU" sz="16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keretrendszerének megteremtésére törekszik.</a:t>
            </a:r>
          </a:p>
        </p:txBody>
      </p:sp>
    </p:spTree>
    <p:extLst>
      <p:ext uri="{BB962C8B-B14F-4D97-AF65-F5344CB8AC3E}">
        <p14:creationId xmlns:p14="http://schemas.microsoft.com/office/powerpoint/2010/main" val="168000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5">
            <a:extLst>
              <a:ext uri="{FF2B5EF4-FFF2-40B4-BE49-F238E27FC236}">
                <a16:creationId xmlns:a16="http://schemas.microsoft.com/office/drawing/2014/main" id="{16B92E60-2D4D-6E45-65F0-D69FF041AB6E}"/>
              </a:ext>
            </a:extLst>
          </p:cNvPr>
          <p:cNvSpPr/>
          <p:nvPr/>
        </p:nvSpPr>
        <p:spPr>
          <a:xfrm>
            <a:off x="3322621" y="2446004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églalap 45">
            <a:extLst>
              <a:ext uri="{FF2B5EF4-FFF2-40B4-BE49-F238E27FC236}">
                <a16:creationId xmlns:a16="http://schemas.microsoft.com/office/drawing/2014/main" id="{6F1135B3-3EE6-17AA-85A6-89681F41481A}"/>
              </a:ext>
            </a:extLst>
          </p:cNvPr>
          <p:cNvSpPr/>
          <p:nvPr/>
        </p:nvSpPr>
        <p:spPr>
          <a:xfrm>
            <a:off x="3330048" y="3496920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45">
            <a:extLst>
              <a:ext uri="{FF2B5EF4-FFF2-40B4-BE49-F238E27FC236}">
                <a16:creationId xmlns:a16="http://schemas.microsoft.com/office/drawing/2014/main" id="{9DF0F9B2-B5BB-4272-2FA7-194CD98036D7}"/>
              </a:ext>
            </a:extLst>
          </p:cNvPr>
          <p:cNvSpPr/>
          <p:nvPr/>
        </p:nvSpPr>
        <p:spPr>
          <a:xfrm>
            <a:off x="3322621" y="139435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églalap 45">
            <a:extLst>
              <a:ext uri="{FF2B5EF4-FFF2-40B4-BE49-F238E27FC236}">
                <a16:creationId xmlns:a16="http://schemas.microsoft.com/office/drawing/2014/main" id="{120F1D15-B742-A65A-B163-CE35720DF282}"/>
              </a:ext>
            </a:extLst>
          </p:cNvPr>
          <p:cNvSpPr/>
          <p:nvPr/>
        </p:nvSpPr>
        <p:spPr>
          <a:xfrm>
            <a:off x="3322621" y="324582"/>
            <a:ext cx="8039347" cy="746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28298F4D-2FFC-F0B3-783D-5912CE2E150E}"/>
              </a:ext>
            </a:extLst>
          </p:cNvPr>
          <p:cNvSpPr/>
          <p:nvPr/>
        </p:nvSpPr>
        <p:spPr>
          <a:xfrm>
            <a:off x="3772893" y="231045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0" name="Szövegdoboz 31">
            <a:extLst>
              <a:ext uri="{FF2B5EF4-FFF2-40B4-BE49-F238E27FC236}">
                <a16:creationId xmlns:a16="http://schemas.microsoft.com/office/drawing/2014/main" id="{A2B860A9-DBCA-D036-1DBE-CC17DD11E58F}"/>
              </a:ext>
            </a:extLst>
          </p:cNvPr>
          <p:cNvSpPr txBox="1"/>
          <p:nvPr/>
        </p:nvSpPr>
        <p:spPr>
          <a:xfrm>
            <a:off x="5288687" y="2647790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FINTECH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SZEKTOR</a:t>
            </a:r>
          </a:p>
        </p:txBody>
      </p:sp>
      <p:sp>
        <p:nvSpPr>
          <p:cNvPr id="11" name="Szövegdoboz 37">
            <a:extLst>
              <a:ext uri="{FF2B5EF4-FFF2-40B4-BE49-F238E27FC236}">
                <a16:creationId xmlns:a16="http://schemas.microsoft.com/office/drawing/2014/main" id="{9EFFF814-A130-CB54-11A3-C80554234273}"/>
              </a:ext>
            </a:extLst>
          </p:cNvPr>
          <p:cNvSpPr txBox="1"/>
          <p:nvPr/>
        </p:nvSpPr>
        <p:spPr>
          <a:xfrm>
            <a:off x="5288687" y="3688955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BANKRENDSZER DIGITALIZÁCIÓS SZINTJE</a:t>
            </a:r>
          </a:p>
        </p:txBody>
      </p:sp>
      <p:sp>
        <p:nvSpPr>
          <p:cNvPr id="12" name="Szövegdoboz 42">
            <a:extLst>
              <a:ext uri="{FF2B5EF4-FFF2-40B4-BE49-F238E27FC236}">
                <a16:creationId xmlns:a16="http://schemas.microsoft.com/office/drawing/2014/main" id="{2A8149F0-7893-DC56-2CC3-2110BCE22070}"/>
              </a:ext>
            </a:extLst>
          </p:cNvPr>
          <p:cNvSpPr txBox="1"/>
          <p:nvPr/>
        </p:nvSpPr>
        <p:spPr>
          <a:xfrm>
            <a:off x="4181764" y="413563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I.</a:t>
            </a:r>
          </a:p>
        </p:txBody>
      </p:sp>
      <p:sp>
        <p:nvSpPr>
          <p:cNvPr id="13" name="Szövegdoboz 43">
            <a:extLst>
              <a:ext uri="{FF2B5EF4-FFF2-40B4-BE49-F238E27FC236}">
                <a16:creationId xmlns:a16="http://schemas.microsoft.com/office/drawing/2014/main" id="{CD331DDF-AAF2-5C15-78CD-D6CC022145F8}"/>
              </a:ext>
            </a:extLst>
          </p:cNvPr>
          <p:cNvSpPr txBox="1"/>
          <p:nvPr/>
        </p:nvSpPr>
        <p:spPr>
          <a:xfrm>
            <a:off x="5288688" y="517847"/>
            <a:ext cx="5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NEMZETKÖZI KITEKINTÉS</a:t>
            </a:r>
          </a:p>
        </p:txBody>
      </p:sp>
      <p:sp>
        <p:nvSpPr>
          <p:cNvPr id="14" name="Szövegdoboz 50">
            <a:extLst>
              <a:ext uri="{FF2B5EF4-FFF2-40B4-BE49-F238E27FC236}">
                <a16:creationId xmlns:a16="http://schemas.microsoft.com/office/drawing/2014/main" id="{BEBF4CE3-55D8-3F61-9722-95FC0D979651}"/>
              </a:ext>
            </a:extLst>
          </p:cNvPr>
          <p:cNvSpPr txBox="1"/>
          <p:nvPr/>
        </p:nvSpPr>
        <p:spPr>
          <a:xfrm>
            <a:off x="5238767" y="1438155"/>
            <a:ext cx="60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all" spc="0" normalizeH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digitális pénzügyek nemzetközi szabályozása, annak fejlődése, szabályozói törekvések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DA0CBB3E-6091-ADF8-717E-4FD5292C4DD2}"/>
              </a:ext>
            </a:extLst>
          </p:cNvPr>
          <p:cNvSpPr/>
          <p:nvPr/>
        </p:nvSpPr>
        <p:spPr>
          <a:xfrm>
            <a:off x="3617474" y="126615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 dirty="0"/>
          </a:p>
        </p:txBody>
      </p:sp>
      <p:sp>
        <p:nvSpPr>
          <p:cNvPr id="16" name="Szövegdoboz 42">
            <a:extLst>
              <a:ext uri="{FF2B5EF4-FFF2-40B4-BE49-F238E27FC236}">
                <a16:creationId xmlns:a16="http://schemas.microsoft.com/office/drawing/2014/main" id="{DEB5EC06-B118-BFF7-5D0B-0D54A8A85541}"/>
              </a:ext>
            </a:extLst>
          </p:cNvPr>
          <p:cNvSpPr txBox="1"/>
          <p:nvPr/>
        </p:nvSpPr>
        <p:spPr>
          <a:xfrm>
            <a:off x="4026345" y="1448671"/>
            <a:ext cx="65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II.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0E0873F-68DD-D2D5-371C-FE676EF521A8}"/>
              </a:ext>
            </a:extLst>
          </p:cNvPr>
          <p:cNvSpPr/>
          <p:nvPr/>
        </p:nvSpPr>
        <p:spPr>
          <a:xfrm>
            <a:off x="3617474" y="2317801"/>
            <a:ext cx="1356625" cy="98518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18" name="Szövegdoboz 42">
            <a:extLst>
              <a:ext uri="{FF2B5EF4-FFF2-40B4-BE49-F238E27FC236}">
                <a16:creationId xmlns:a16="http://schemas.microsoft.com/office/drawing/2014/main" id="{9FB70169-0D4D-3B78-FF2B-2B1C05D2B008}"/>
              </a:ext>
            </a:extLst>
          </p:cNvPr>
          <p:cNvSpPr txBox="1"/>
          <p:nvPr/>
        </p:nvSpPr>
        <p:spPr>
          <a:xfrm>
            <a:off x="4017293" y="2500319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III.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2F2B16C3-32B9-C877-A0F1-050FFA2FC48D}"/>
              </a:ext>
            </a:extLst>
          </p:cNvPr>
          <p:cNvSpPr/>
          <p:nvPr/>
        </p:nvSpPr>
        <p:spPr>
          <a:xfrm>
            <a:off x="3624901" y="3368717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0" name="Szövegdoboz 42">
            <a:extLst>
              <a:ext uri="{FF2B5EF4-FFF2-40B4-BE49-F238E27FC236}">
                <a16:creationId xmlns:a16="http://schemas.microsoft.com/office/drawing/2014/main" id="{F946B901-51BB-E7A2-5D1D-FB9DCDCE9B60}"/>
              </a:ext>
            </a:extLst>
          </p:cNvPr>
          <p:cNvSpPr txBox="1"/>
          <p:nvPr/>
        </p:nvSpPr>
        <p:spPr>
          <a:xfrm>
            <a:off x="4024720" y="3551235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IV.</a:t>
            </a:r>
          </a:p>
        </p:txBody>
      </p:sp>
      <p:sp>
        <p:nvSpPr>
          <p:cNvPr id="2" name="Téglalap 45">
            <a:extLst>
              <a:ext uri="{FF2B5EF4-FFF2-40B4-BE49-F238E27FC236}">
                <a16:creationId xmlns:a16="http://schemas.microsoft.com/office/drawing/2014/main" id="{51E334E8-F6EA-6E36-F739-67C137AEBF1B}"/>
              </a:ext>
            </a:extLst>
          </p:cNvPr>
          <p:cNvSpPr/>
          <p:nvPr/>
        </p:nvSpPr>
        <p:spPr>
          <a:xfrm>
            <a:off x="3322621" y="4547836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zövegdoboz 37">
            <a:extLst>
              <a:ext uri="{FF2B5EF4-FFF2-40B4-BE49-F238E27FC236}">
                <a16:creationId xmlns:a16="http://schemas.microsoft.com/office/drawing/2014/main" id="{B1192410-00D8-6A6C-48D2-9010B4EE6BB8}"/>
              </a:ext>
            </a:extLst>
          </p:cNvPr>
          <p:cNvSpPr txBox="1"/>
          <p:nvPr/>
        </p:nvSpPr>
        <p:spPr>
          <a:xfrm>
            <a:off x="5288687" y="4722183"/>
            <a:ext cx="5795539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BIZTOSÍTÓK DIGITALIZÁCIÓS SZINTJE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D363F3E1-7FA7-D277-D585-07EB05593FE7}"/>
              </a:ext>
            </a:extLst>
          </p:cNvPr>
          <p:cNvSpPr/>
          <p:nvPr/>
        </p:nvSpPr>
        <p:spPr>
          <a:xfrm>
            <a:off x="3617474" y="4419633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2" name="Szövegdoboz 42">
            <a:extLst>
              <a:ext uri="{FF2B5EF4-FFF2-40B4-BE49-F238E27FC236}">
                <a16:creationId xmlns:a16="http://schemas.microsoft.com/office/drawing/2014/main" id="{423F83EC-4A3B-A9A2-4030-ECE21E58618C}"/>
              </a:ext>
            </a:extLst>
          </p:cNvPr>
          <p:cNvSpPr txBox="1"/>
          <p:nvPr/>
        </p:nvSpPr>
        <p:spPr>
          <a:xfrm>
            <a:off x="4017293" y="4602151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</a:t>
            </a:r>
          </a:p>
        </p:txBody>
      </p:sp>
      <p:sp>
        <p:nvSpPr>
          <p:cNvPr id="23" name="Téglalap 45">
            <a:extLst>
              <a:ext uri="{FF2B5EF4-FFF2-40B4-BE49-F238E27FC236}">
                <a16:creationId xmlns:a16="http://schemas.microsoft.com/office/drawing/2014/main" id="{8858E3C1-7772-BBF1-5500-72E5D03C6687}"/>
              </a:ext>
            </a:extLst>
          </p:cNvPr>
          <p:cNvSpPr/>
          <p:nvPr/>
        </p:nvSpPr>
        <p:spPr>
          <a:xfrm>
            <a:off x="3322621" y="5621815"/>
            <a:ext cx="8031920" cy="7497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zövegdoboz 37">
            <a:extLst>
              <a:ext uri="{FF2B5EF4-FFF2-40B4-BE49-F238E27FC236}">
                <a16:creationId xmlns:a16="http://schemas.microsoft.com/office/drawing/2014/main" id="{3DFE9F9B-87D2-CC12-44C4-EEDDC3588874}"/>
              </a:ext>
            </a:extLst>
          </p:cNvPr>
          <p:cNvSpPr txBox="1"/>
          <p:nvPr/>
        </p:nvSpPr>
        <p:spPr>
          <a:xfrm>
            <a:off x="5288687" y="5701222"/>
            <a:ext cx="579553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HAZAI BEFEKTETÉSI SZOLGÁLTATÓK DIGITALIZÁCIÓS SZINTJE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A9E9F08F-C081-A8D5-8713-A9034A114DBC}"/>
              </a:ext>
            </a:extLst>
          </p:cNvPr>
          <p:cNvSpPr/>
          <p:nvPr/>
        </p:nvSpPr>
        <p:spPr>
          <a:xfrm>
            <a:off x="3617474" y="5493612"/>
            <a:ext cx="1356625" cy="98518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/>
          </a:p>
        </p:txBody>
      </p:sp>
      <p:sp>
        <p:nvSpPr>
          <p:cNvPr id="26" name="Szövegdoboz 42">
            <a:extLst>
              <a:ext uri="{FF2B5EF4-FFF2-40B4-BE49-F238E27FC236}">
                <a16:creationId xmlns:a16="http://schemas.microsoft.com/office/drawing/2014/main" id="{1F8B9E36-83BD-0BA7-5507-52C8D6489AEA}"/>
              </a:ext>
            </a:extLst>
          </p:cNvPr>
          <p:cNvSpPr txBox="1"/>
          <p:nvPr/>
        </p:nvSpPr>
        <p:spPr>
          <a:xfrm>
            <a:off x="4017293" y="5676130"/>
            <a:ext cx="80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3265661512"/>
      </p:ext>
    </p:extLst>
  </p:cSld>
  <p:clrMapOvr>
    <a:masterClrMapping/>
  </p:clrMapOvr>
</p:sld>
</file>

<file path=ppt/theme/theme1.xml><?xml version="1.0" encoding="utf-8"?>
<a:theme xmlns:a="http://schemas.openxmlformats.org/drawingml/2006/main" name="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10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7987B2EE-B720-4D5D-A5C9-6FF00E2CF375}"/>
    </a:ext>
  </a:extLst>
</a:theme>
</file>

<file path=ppt/theme/theme2.xml><?xml version="1.0" encoding="utf-8"?>
<a:theme xmlns:a="http://schemas.openxmlformats.org/drawingml/2006/main" name="nyomtatásbarát 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100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8F99DE19-A2CA-4A3D-82B8-BC561D89E672}"/>
    </a:ext>
  </a:extLst>
</a:theme>
</file>

<file path=ppt/theme/theme3.xml><?xml version="1.0" encoding="utf-8"?>
<a:theme xmlns:a="http://schemas.openxmlformats.org/drawingml/2006/main" name="Stream_MNB100 téma 16_9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D29DC6-E3DA-459D-9E7E-06BFF4C00D84}" vid="{AB3116A1-8368-43F8-9CC5-987C83B8CA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489</TotalTime>
  <Words>1672</Words>
  <Application>Microsoft Office PowerPoint</Application>
  <PresentationFormat>Widescreen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Calibri-Bold</vt:lpstr>
      <vt:lpstr>Cambria</vt:lpstr>
      <vt:lpstr>MNB100 téma 16_9</vt:lpstr>
      <vt:lpstr>nyomtatásbarát MNB100 téma 16_9</vt:lpstr>
      <vt:lpstr>Stream_MNB100 téma 16_9</vt:lpstr>
      <vt:lpstr>Az mnb 2024. évi fintech és digitalizációs jelentése</vt:lpstr>
      <vt:lpstr>kiemelt üzenetek</vt:lpstr>
      <vt:lpstr>PowerPoint Presentation</vt:lpstr>
      <vt:lpstr>A 2021-2022-es rekordévek után a globális FinTech befektetésekben visszaesés volt tapasztalható</vt:lpstr>
      <vt:lpstr>A pénzügyi szektor továbbra is a kibertámadások célkeresztjében</vt:lpstr>
      <vt:lpstr>Megjelennek A digitális jegybankpénz projektek első tanulságai </vt:lpstr>
      <vt:lpstr>PowerPoint Presentation</vt:lpstr>
      <vt:lpstr>EU-s technológiai és FinTech szabályozás terén 2024 számos jelentős változást hoz</vt:lpstr>
      <vt:lpstr>PowerPoint Presentation</vt:lpstr>
      <vt:lpstr>Hat év alatt megduplázódott a Magyarországon tevékenykedő FinTech cégek száma</vt:lpstr>
      <vt:lpstr>A hazai FinTech vállalatok szolgáltatási kör szerinti megoszlása változóban van</vt:lpstr>
      <vt:lpstr>PowerPoint Presentation</vt:lpstr>
      <vt:lpstr>A 2023-as évben minden pillér esetében előrelépést mutatott a hazai bankrendszer</vt:lpstr>
      <vt:lpstr>Lakossági ügyfelek esetében a mobilbanki, míg a vállalatiaknál a netbanki csatornák aránya emelkedett</vt:lpstr>
      <vt:lpstr>Egyes hiteltermékek igénylésében és számlanyitás terén jelentős előrelépés történt</vt:lpstr>
      <vt:lpstr>A digitális termékértékesítésből származó bevételek aránya érdemi növekedést mutat</vt:lpstr>
      <vt:lpstr>A bankok egyre nagyobb hangsúlyt helyeznek a mesterséges intelligencia alapú megoldások lehetőségeinek feltárására</vt:lpstr>
      <vt:lpstr>A banki alaprendszerek korszerűségében jelentős eltérést tapasztalhatunk a hazai bankok között </vt:lpstr>
      <vt:lpstr>PowerPoint Presentation</vt:lpstr>
      <vt:lpstr>A 2023-as évben a legtöbb vizsgált pillér esetében kismértékű előrelépést mutatott a hazai biztosítói szektor</vt:lpstr>
      <vt:lpstr>A digitális csatornán végezhető ügyintézési funkciók több esetben bővültek</vt:lpstr>
      <vt:lpstr>A belső folyamatok digitalizáltsága tekintetében szektorszinten enyhe előrelépés történt </vt:lpstr>
      <vt:lpstr>PowerPoint Presentation</vt:lpstr>
      <vt:lpstr>A hazai lakossági befektetési szolgáltatók digitális érettsége KÖZEPES SZINTŰ, ÉS heterogén képet mutat</vt:lpstr>
      <vt:lpstr>A teljes mértékben online, személyes ügyintézés nélkül elérhető termékek köre egyelőre korlátozott</vt:lpstr>
      <vt:lpstr>Az hazai befektetési szolgáltatók ügyfelei körében a mobilapplikáció a leggyakrabban használt ügyfélcsatorna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mnb 2024. évi fintech és digitalizációs jelentése</dc:title>
  <dc:creator>Muhari Bence</dc:creator>
  <cp:lastModifiedBy>MNB</cp:lastModifiedBy>
  <cp:revision>19</cp:revision>
  <dcterms:created xsi:type="dcterms:W3CDTF">2024-07-19T13:18:45Z</dcterms:created>
  <dcterms:modified xsi:type="dcterms:W3CDTF">2024-07-23T14:54:08Z</dcterms:modified>
</cp:coreProperties>
</file>