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3" r:id="rId3"/>
    <p:sldId id="287" r:id="rId4"/>
    <p:sldId id="286" r:id="rId5"/>
    <p:sldId id="262" r:id="rId6"/>
    <p:sldId id="264" r:id="rId7"/>
    <p:sldId id="265" r:id="rId8"/>
    <p:sldId id="26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7" r:id="rId17"/>
    <p:sldId id="269" r:id="rId18"/>
    <p:sldId id="268" r:id="rId19"/>
    <p:sldId id="285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89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  <p:cmAuthor id="1" name="Bartha Lajos" initials="B.L.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0" autoAdjust="0"/>
  </p:normalViewPr>
  <p:slideViewPr>
    <p:cSldViewPr>
      <p:cViewPr>
        <p:scale>
          <a:sx n="90" d="100"/>
          <a:sy n="90" d="100"/>
        </p:scale>
        <p:origin x="-1638" y="-462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2015.06.09.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87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47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519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55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801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960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3659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89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682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15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967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106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181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95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983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810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291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89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365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96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75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63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25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86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30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Fizetési rendszer jelentés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Magyar Nemzeti Bank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u-HU" dirty="0" smtClean="0"/>
              <a:t>Bartha Lajos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2015. június 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felvigyázott rendszerek 2014-ben is hatékonyan és biztonságosan bonyolították le a tranzakciókat 2.</a:t>
            </a:r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4572000" y="2060848"/>
            <a:ext cx="0" cy="42955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5696" y="184482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chemeClr val="accent5"/>
                </a:solidFill>
                <a:latin typeface="Calibri" pitchFamily="34" charset="0"/>
              </a:rPr>
              <a:t>BKR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19168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chemeClr val="accent5"/>
                </a:solidFill>
                <a:latin typeface="Calibri" pitchFamily="34" charset="0"/>
              </a:rPr>
              <a:t>VIBER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00" y="1267200"/>
            <a:ext cx="70567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A rendszerek magas megbízhatósággal üzemeltek</a:t>
            </a:r>
            <a:endParaRPr lang="hu-HU" sz="2000" dirty="0" smtClean="0">
              <a:solidFill>
                <a:schemeClr val="accent5"/>
              </a:solidFill>
            </a:endParaRPr>
          </a:p>
          <a:p>
            <a:endParaRPr lang="hu-HU" dirty="0" err="1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4" y="2348880"/>
            <a:ext cx="3888000" cy="35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Kép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032448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felvigyázott rendszerek 2014-ben is hatékonyan és biztonságosan bonyolították le a tranzakciókat 2.</a:t>
            </a:r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519772" y="184482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értékpapír-elszámolási és kiegyenlítési rendszer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00" y="126720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A rendszerek magas megbízhatósággal üzemeltek</a:t>
            </a:r>
            <a:endParaRPr lang="hu-HU" sz="2000" dirty="0" smtClean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392" y="2348881"/>
            <a:ext cx="57592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elszámolási és kiegyenlítési kockázat nem növekedett érdemben 2014-ben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3"/>
            <a:ext cx="84969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fizetési forgalom számára rendelkezésre álló likviditás szűkülésének okai: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 Növekedési Hitelprogram bővülése 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az MNB kéthetes kötvény elfogadható jegybanki fedezetek köréből való kikerülése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Az elszámolási és kiegyenlítési kockázat nem növekedett érdemben 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 likviditás megfelelő mértékű egyedi résztvevői és rendszerszinten egyaránt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2636912"/>
            <a:ext cx="7128792" cy="37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résztvevők jól alkalmazkodtak a likviditási változásokhoz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 fizetési rendszer résztvevők több módon alkalmazkodtak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Zárolt értékpapír-állomány összetételének változása: jelentős állampapír vásárlás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Aktívabb likviditásmenedzselés: hitelkeret használat, tranzakciók időzítése, magasabb kötelező tartalékráta választása</a:t>
            </a:r>
          </a:p>
          <a:p>
            <a:pPr lvl="1">
              <a:buFont typeface="Arial" pitchFamily="34" charset="0"/>
              <a:buChar char="•"/>
            </a:pPr>
            <a:endParaRPr lang="hu-HU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825" y="2348880"/>
            <a:ext cx="5982351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2014-ben a pénzforgalmi ellenőrzések terjedelme kibővült és hatékonysága növekedett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303015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 felügyeleti integrációt követően komplex pénzforgalmi szolgáltatás ellenőrzés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 2014-es vizsgálatok alapján alapvetően jogszabálykövető módon zajlott a pénzforgalom lebonyolítása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Lényegesen nőtt a kiszabott bírságok összege és az előírt intézkedések száma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Nagy hangsúly a fogyasztók széles körét érintő problémák feltárásán: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Tájékoztatási kötelezettség elmulasztása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Költségmentesen biztosítandó szolgáltatásokra felszámított díjak </a:t>
            </a:r>
          </a:p>
          <a:p>
            <a:pPr>
              <a:buFont typeface="Arial" pitchFamily="34" charset="0"/>
              <a:buChar char="•"/>
            </a:pPr>
            <a:endParaRPr lang="hu-HU" dirty="0" err="1" smtClean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0104"/>
            <a:ext cx="4896000" cy="519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/>
              <a:t> </a:t>
            </a:r>
            <a:r>
              <a:rPr lang="hu-HU" sz="2400" dirty="0" smtClean="0"/>
              <a:t>                           teljesítette az EU-s követelményeket és jól vizsgázott a brókercsődök során</a:t>
            </a:r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2743" y="1268761"/>
            <a:ext cx="7998515" cy="1368151"/>
          </a:xfrm>
        </p:spPr>
        <p:txBody>
          <a:bodyPr>
            <a:normAutofit/>
          </a:bodyPr>
          <a:lstStyle/>
          <a:p>
            <a:r>
              <a:rPr lang="hu-HU" sz="2000" dirty="0" smtClean="0"/>
              <a:t>Megfelel az EU-s követelményeknek:</a:t>
            </a:r>
          </a:p>
          <a:p>
            <a:pPr lvl="1"/>
            <a:r>
              <a:rPr lang="hu-HU" sz="2000" dirty="0" smtClean="0"/>
              <a:t>2014. július 4-én megkapta az </a:t>
            </a:r>
            <a:r>
              <a:rPr lang="hu-HU" sz="2000" dirty="0" err="1" smtClean="0"/>
              <a:t>EMIR</a:t>
            </a:r>
            <a:r>
              <a:rPr lang="hu-HU" sz="2000" dirty="0" smtClean="0"/>
              <a:t> szerinti működési engedélyt</a:t>
            </a:r>
          </a:p>
          <a:p>
            <a:pPr lvl="1"/>
            <a:r>
              <a:rPr lang="hu-HU" sz="2000" dirty="0" smtClean="0"/>
              <a:t>A folyamatos megfelelést egy nemzetközi engedélyező kollégium ellenőrzi</a:t>
            </a:r>
          </a:p>
          <a:p>
            <a:pPr lvl="2"/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</p:txBody>
      </p:sp>
      <p:pic>
        <p:nvPicPr>
          <p:cNvPr id="21507" name="Picture 3" descr="C:\Users\pinterc\AppData\Local\Microsoft\Windows\Temporary Internet Files\Content.Outlook\8UFLOR2V\dom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736304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2564904"/>
            <a:ext cx="5400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Kockázatkezelési rendszere jól vizsgázott 2015-ben: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Megakadályozta, hogy az év elején felfüggesztett brókerházak kiesése sorozatos </a:t>
            </a:r>
            <a:r>
              <a:rPr lang="hu-HU" sz="2000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nemteljesítést</a:t>
            </a: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okozzon a tőkepiacon</a:t>
            </a:r>
          </a:p>
          <a:p>
            <a:endParaRPr lang="hu-HU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5556" y="4334232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2016-ban kerül sor a </a:t>
            </a:r>
            <a:r>
              <a:rPr lang="hu-HU" sz="2000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KELER</a:t>
            </a: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EU-s követelmények (</a:t>
            </a:r>
            <a:r>
              <a:rPr lang="hu-HU" sz="2000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CSDR</a:t>
            </a: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szerinti újraengedélyezésére</a:t>
            </a:r>
          </a:p>
          <a:p>
            <a:endParaRPr lang="hu-HU" dirty="0" err="1" smtClean="0"/>
          </a:p>
        </p:txBody>
      </p:sp>
      <p:pic>
        <p:nvPicPr>
          <p:cNvPr id="1026" name="Picture 2" descr="C:\Users\pinterc\AppData\Local\Microsoft\Windows\Temporary Internet Files\Content.Outlook\8UFLOR2V\KELER KSZF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3" y="219670"/>
            <a:ext cx="1584177" cy="32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pénzforgalmat érintő szabályozási változások már rövidtávon is támogatják a hatékonyság növelését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tranzakciós illeték szerkezetének módosítása támogatja a bankkártyák intenzívebb vásárlási célú használatát</a:t>
            </a:r>
          </a:p>
          <a:p>
            <a:pPr lvl="1"/>
            <a:r>
              <a:rPr lang="hu-HU" sz="2000" dirty="0" smtClean="0"/>
              <a:t>A vásárlási forgalom ösztönzése csökkenti a fajlagos illetékfizetési kötelezettséget a kibocsátói oldalon</a:t>
            </a:r>
          </a:p>
          <a:p>
            <a:r>
              <a:rPr lang="hu-HU" sz="2000" dirty="0" smtClean="0"/>
              <a:t>A fizetési számla irányelv 2016 őszétől javítja a pénzforgalmi szolgáltatásokhoz való hozzáférés feltételeit</a:t>
            </a:r>
          </a:p>
          <a:p>
            <a:pPr lvl="1"/>
            <a:r>
              <a:rPr lang="hu-HU" sz="2000" dirty="0" smtClean="0"/>
              <a:t>Működőképes számlaváltási folyamat</a:t>
            </a:r>
          </a:p>
          <a:p>
            <a:pPr lvl="1"/>
            <a:r>
              <a:rPr lang="hu-HU" sz="2000" dirty="0" smtClean="0"/>
              <a:t>Összehasonlítható pénzforgalmi díjak</a:t>
            </a:r>
          </a:p>
          <a:p>
            <a:pPr lvl="1"/>
            <a:r>
              <a:rPr lang="hu-HU" sz="2000" dirty="0" smtClean="0"/>
              <a:t>Alapszintű fizetési számla</a:t>
            </a:r>
          </a:p>
          <a:p>
            <a:r>
              <a:rPr lang="hu-HU" sz="2000" dirty="0" smtClean="0"/>
              <a:t>A fizetésikártya-piac üzleti szabályait átalakító uniós rendelet hatására a kereskedők kedvezőbb feltételekkel vehetik igénybe a kártyaelfogadói szolgáltatásokat</a:t>
            </a:r>
          </a:p>
          <a:p>
            <a:r>
              <a:rPr lang="hu-HU" sz="2000" dirty="0" smtClean="0"/>
              <a:t>2016. október 31-ig a pénzforgalmi szolgáltatóknak és ügyfeleiknek egyaránt meg kell felelniük az euróban végzett átutalásokra és beszedésekre vonatkozó </a:t>
            </a:r>
            <a:r>
              <a:rPr lang="hu-HU" sz="2000" dirty="0" err="1" smtClean="0"/>
              <a:t>SEPA</a:t>
            </a:r>
            <a:r>
              <a:rPr lang="hu-HU" sz="2000" dirty="0" smtClean="0"/>
              <a:t> előírásoknak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Folyamatban lévő és tervezett fejlesztések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2015 őszétől még gyorsabban lehet átutalni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napközbeni elszámolási ciklusok száma a duplájára nő 2015 szeptemberétől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BKR</a:t>
            </a:r>
            <a:r>
              <a:rPr lang="hu-HU" sz="2000" dirty="0" smtClean="0"/>
              <a:t> és a </a:t>
            </a:r>
            <a:r>
              <a:rPr lang="hu-HU" sz="2000" dirty="0" err="1" smtClean="0"/>
              <a:t>VIBER</a:t>
            </a:r>
            <a:r>
              <a:rPr lang="hu-HU" sz="2000" dirty="0" smtClean="0"/>
              <a:t> üzemideje egyaránt bővül</a:t>
            </a:r>
          </a:p>
          <a:p>
            <a:r>
              <a:rPr lang="hu-HU" sz="2000" dirty="0" smtClean="0"/>
              <a:t>2016-tól a Magyar Államkincstár átutalásai is átkerülnek a napközbeni elszámolási rendszerbe</a:t>
            </a:r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072912"/>
            <a:ext cx="7920000" cy="31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2015 őszétől még gyorsabban lehet átutalni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napközbeni elszámolási ciklusok száma a duplájára nő 2015 szeptemberétől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BKR</a:t>
            </a:r>
            <a:r>
              <a:rPr lang="hu-HU" sz="2000" dirty="0" smtClean="0"/>
              <a:t> és a </a:t>
            </a:r>
            <a:r>
              <a:rPr lang="hu-HU" sz="2000" dirty="0" err="1" smtClean="0"/>
              <a:t>VIBER</a:t>
            </a:r>
            <a:r>
              <a:rPr lang="hu-HU" sz="2000" dirty="0" smtClean="0"/>
              <a:t> üzemideje egyaránt bővül</a:t>
            </a:r>
          </a:p>
          <a:p>
            <a:r>
              <a:rPr lang="hu-HU" sz="2000" dirty="0" smtClean="0"/>
              <a:t>2016-tól a Magyar Államkincstár átutalásai is átkerülnek a napközbeni elszámolási rendszerbe</a:t>
            </a:r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00" y="3071978"/>
            <a:ext cx="7920000" cy="31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692696"/>
            <a:ext cx="6858000" cy="720079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Az MNB növeli a csapásszámot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barthal\AppData\Local\Microsoft\Windows\Temporary Internet Files\Content.Outlook\XZSGF1EX\SPO_050614_row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41" y="1700808"/>
            <a:ext cx="6839119" cy="45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Az MNB elvárja a legnagyobb forgalmú kereskedők aktív részvételét a bankkártya-használat ösztönzésében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Jelentős költségmegtakarítás a kereskedőknél a bankközi jutalékok csökkentésével</a:t>
            </a:r>
          </a:p>
          <a:p>
            <a:r>
              <a:rPr lang="hu-HU" sz="2400" dirty="0" smtClean="0"/>
              <a:t>A kártyaelfogadás és a készpénzes tranzakciók feldolgozása közötti költségkülönbség nagymértékben csökkent</a:t>
            </a:r>
          </a:p>
          <a:p>
            <a:r>
              <a:rPr lang="hu-HU" sz="2400" dirty="0" smtClean="0"/>
              <a:t>MNB kezdeményezés a kereskedők, a kártyatársaságok és a bankok együttműködésére</a:t>
            </a:r>
          </a:p>
          <a:p>
            <a:r>
              <a:rPr lang="hu-HU" sz="2400" dirty="0" smtClean="0"/>
              <a:t>A vásárlás pillanatában megvalósított használatösztönzés a kibocsátói ösztönzésnél hatékonyabb lehet</a:t>
            </a:r>
          </a:p>
          <a:p>
            <a:pPr lvl="1"/>
            <a:r>
              <a:rPr lang="hu-HU" sz="2400" dirty="0" smtClean="0"/>
              <a:t>A nagyobb kereskedőknél már jelenleg is teljesülnek a jóval intenzívebb kártyahasználat feltételei</a:t>
            </a:r>
          </a:p>
          <a:p>
            <a:pPr lvl="1"/>
            <a:r>
              <a:rPr lang="hu-HU" sz="2400" dirty="0" smtClean="0"/>
              <a:t>A kereskedők igényeire szabott, egyedi ösztönző programokat kell létrehozni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Magyar Posta fejlesztései széles körben elérhetővé tehetik az elektronikus számlafizetést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postahelyeken lebonyolított kártyás fizetések vásárlásként történő elszámolása </a:t>
            </a:r>
            <a:r>
              <a:rPr lang="hu-HU" sz="2000" dirty="0" smtClean="0"/>
              <a:t>bevezetés alatt</a:t>
            </a:r>
            <a:endParaRPr lang="hu-HU" sz="2000" dirty="0"/>
          </a:p>
          <a:p>
            <a:r>
              <a:rPr lang="hu-HU" sz="2000" dirty="0" smtClean="0"/>
              <a:t>Új, elektronikus fizetési megoldások</a:t>
            </a:r>
          </a:p>
          <a:p>
            <a:pPr lvl="1"/>
            <a:r>
              <a:rPr lang="hu-HU" sz="2000" dirty="0" smtClean="0"/>
              <a:t>Csekkbefizető automata</a:t>
            </a:r>
          </a:p>
          <a:p>
            <a:pPr lvl="1"/>
            <a:r>
              <a:rPr lang="hu-HU" sz="2000" dirty="0" smtClean="0"/>
              <a:t>Mobiltelefonos fizetés </a:t>
            </a:r>
            <a:r>
              <a:rPr lang="hu-HU" sz="2000" dirty="0" err="1" smtClean="0"/>
              <a:t>QR</a:t>
            </a:r>
            <a:r>
              <a:rPr lang="hu-HU" sz="2000" dirty="0" smtClean="0"/>
              <a:t> kóddal</a:t>
            </a:r>
          </a:p>
          <a:p>
            <a:r>
              <a:rPr lang="hu-HU" sz="2000" dirty="0" smtClean="0"/>
              <a:t>Szükséges az elektronikus </a:t>
            </a:r>
            <a:br>
              <a:rPr lang="hu-HU" sz="2000" dirty="0" smtClean="0"/>
            </a:br>
            <a:r>
              <a:rPr lang="hu-HU" sz="2000" dirty="0" smtClean="0"/>
              <a:t>számlakezelő rendszerek </a:t>
            </a:r>
            <a:br>
              <a:rPr lang="hu-HU" sz="2000" dirty="0" smtClean="0"/>
            </a:br>
            <a:r>
              <a:rPr lang="hu-HU" sz="2000" dirty="0" smtClean="0"/>
              <a:t>továbbfejlesztése is</a:t>
            </a:r>
          </a:p>
          <a:p>
            <a:pPr lvl="1"/>
            <a:r>
              <a:rPr lang="hu-HU" sz="2000" dirty="0" smtClean="0"/>
              <a:t>A Magyar Posta és a Díjnet </a:t>
            </a:r>
            <a:br>
              <a:rPr lang="hu-HU" sz="2000" dirty="0" smtClean="0"/>
            </a:br>
            <a:r>
              <a:rPr lang="hu-HU" sz="2000" dirty="0" smtClean="0"/>
              <a:t>közötti együttműködési </a:t>
            </a:r>
            <a:br>
              <a:rPr lang="hu-HU" sz="2000" dirty="0" smtClean="0"/>
            </a:br>
            <a:r>
              <a:rPr lang="hu-HU" sz="2000" dirty="0" smtClean="0"/>
              <a:t>lehetőségek</a:t>
            </a:r>
          </a:p>
          <a:p>
            <a:pPr lvl="1"/>
            <a:r>
              <a:rPr lang="hu-HU" sz="2000" dirty="0" smtClean="0"/>
              <a:t>Széleskörű elérhetőség és </a:t>
            </a:r>
            <a:br>
              <a:rPr lang="hu-HU" sz="2000" dirty="0" smtClean="0"/>
            </a:br>
            <a:r>
              <a:rPr lang="hu-HU" sz="2000" dirty="0" smtClean="0"/>
              <a:t>átjárhatóság valamint egyszerű </a:t>
            </a:r>
            <a:br>
              <a:rPr lang="hu-HU" sz="2000" dirty="0" smtClean="0"/>
            </a:br>
            <a:r>
              <a:rPr lang="hu-HU" sz="2000" dirty="0" smtClean="0"/>
              <a:t>csatlakozási folyamat szükséges</a:t>
            </a:r>
          </a:p>
          <a:p>
            <a:pPr lvl="1"/>
            <a:endParaRPr lang="hu-HU" sz="2000" dirty="0" smtClean="0"/>
          </a:p>
          <a:p>
            <a:pPr lvl="1">
              <a:buNone/>
            </a:pPr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478" y="2780928"/>
            <a:ext cx="4257010" cy="34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6165304"/>
            <a:ext cx="442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Calibri" pitchFamily="34" charset="0"/>
              </a:rPr>
              <a:t>MNB kérdőíves felmérés,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2015 végén a forint felkerül a CLS világtérképre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CLS</a:t>
            </a:r>
            <a:r>
              <a:rPr lang="hu-HU" sz="2400" dirty="0" smtClean="0"/>
              <a:t> csatlakozással idén lehetővé válik a forint és a </a:t>
            </a:r>
            <a:r>
              <a:rPr lang="hu-HU" sz="2400" dirty="0" err="1" smtClean="0"/>
              <a:t>CLS</a:t>
            </a:r>
            <a:r>
              <a:rPr lang="hu-HU" sz="2400" dirty="0" smtClean="0"/>
              <a:t> devizák közötti devizakiegyenlítési kockázat megszüntetése</a:t>
            </a:r>
          </a:p>
          <a:p>
            <a:r>
              <a:rPr lang="hu-HU" sz="2400" dirty="0" smtClean="0"/>
              <a:t>A hazai piaci szereplők 2015 végétől több lépésben csatlakoznak a kiegyenlítéshez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Kép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66292"/>
            <a:ext cx="6768752" cy="36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Felvigyázási módszertan átalakítása és új feladatok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MNB továbbfejlesztette felvigyázói keretrendszerét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268761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A válság tanulságai alapján megújított pénzügyi infrastruktúrákra vonatkozó nemzetközi alapelvek (</a:t>
            </a:r>
            <a:r>
              <a:rPr lang="hu-HU" sz="1700" dirty="0" err="1" smtClean="0">
                <a:solidFill>
                  <a:schemeClr val="accent5"/>
                </a:solidFill>
                <a:latin typeface="Calibri" pitchFamily="34" charset="0"/>
              </a:rPr>
              <a:t>PFMI</a:t>
            </a: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)</a:t>
            </a:r>
          </a:p>
          <a:p>
            <a:pPr marL="457200" lvl="2"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 Számos területen szigorúbb követelményeket támasztanak </a:t>
            </a:r>
          </a:p>
          <a:p>
            <a:pPr marL="457200" lvl="2"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 Új területeket is érintenek</a:t>
            </a:r>
          </a:p>
          <a:p>
            <a:pPr marL="457200" lvl="2">
              <a:buFont typeface="Arial" pitchFamily="34" charset="0"/>
              <a:buChar char="•"/>
            </a:pPr>
            <a:endParaRPr lang="hu-HU" sz="17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sz="1700" dirty="0" err="1" smtClean="0">
                <a:solidFill>
                  <a:schemeClr val="accent5"/>
                </a:solidFill>
                <a:latin typeface="Calibri" pitchFamily="34" charset="0"/>
              </a:rPr>
              <a:t>PFMI</a:t>
            </a: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 beépítésre került a hazai felvigyázói gyakorlatba </a:t>
            </a:r>
          </a:p>
          <a:p>
            <a:pPr lvl="1"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Egységes és kibővített módszertan (pl. átfogó értékeléshez)</a:t>
            </a:r>
          </a:p>
          <a:p>
            <a:pPr lvl="1"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 Jelenleg alkalmazott kockázati megközelítés</a:t>
            </a:r>
          </a:p>
          <a:p>
            <a:pPr lvl="1">
              <a:buFont typeface="Arial" pitchFamily="34" charset="0"/>
              <a:buChar char="•"/>
            </a:pPr>
            <a:r>
              <a:rPr lang="hu-HU" sz="1700" dirty="0" smtClean="0">
                <a:solidFill>
                  <a:schemeClr val="accent5"/>
                </a:solidFill>
                <a:latin typeface="Calibri" pitchFamily="34" charset="0"/>
              </a:rPr>
              <a:t> Hazai pénzügyi infrastruktúrák sajátosságainak figyelembe vétele</a:t>
            </a:r>
          </a:p>
          <a:p>
            <a:pPr>
              <a:buFont typeface="Arial" pitchFamily="34" charset="0"/>
              <a:buChar char="•"/>
            </a:pPr>
            <a:endParaRPr lang="hu-HU" dirty="0" err="1" smtClean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8" name="Kép 29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1381952"/>
            <a:ext cx="4896545" cy="474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fejlesztések és innováció megköveteli a felvigyázás hatókörének kiszélesítését</a:t>
            </a:r>
            <a:endParaRPr lang="hu-H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4928745" cy="4968552"/>
          </a:xfrm>
        </p:spPr>
        <p:txBody>
          <a:bodyPr>
            <a:normAutofit/>
          </a:bodyPr>
          <a:lstStyle/>
          <a:p>
            <a:pPr lvl="1"/>
            <a:r>
              <a:rPr lang="hu-HU" sz="2000" dirty="0" smtClean="0"/>
              <a:t>2014 októberétől MNB részvétel a LEI kód kiadásának összehangolásáért felelős nemzetközi szervezet (</a:t>
            </a:r>
            <a:r>
              <a:rPr lang="hu-HU" sz="2000" dirty="0" err="1" smtClean="0"/>
              <a:t>GLEIF</a:t>
            </a:r>
            <a:r>
              <a:rPr lang="hu-HU" sz="2000" dirty="0" smtClean="0"/>
              <a:t>) felvigyázásában</a:t>
            </a:r>
          </a:p>
          <a:p>
            <a:pPr lvl="1"/>
            <a:endParaRPr lang="hu-HU" sz="2000" dirty="0" smtClean="0"/>
          </a:p>
          <a:p>
            <a:pPr lvl="1"/>
            <a:r>
              <a:rPr lang="hu-HU" sz="2000" dirty="0" err="1" smtClean="0"/>
              <a:t>CLS</a:t>
            </a:r>
            <a:r>
              <a:rPr lang="hu-HU" sz="2000" dirty="0" smtClean="0"/>
              <a:t> és T2S kooperatív felvigyázásban való részvétel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r>
              <a:rPr lang="hu-HU" sz="2000" dirty="0" smtClean="0"/>
              <a:t>Az internetes fizetések biztonságára vonatkozó ajánlások átvétele és a fizetési modell felvigyázás kialakítása.  </a:t>
            </a:r>
          </a:p>
          <a:p>
            <a:pPr lvl="2"/>
            <a:endParaRPr lang="hu-HU" sz="2000" dirty="0" smtClean="0"/>
          </a:p>
          <a:p>
            <a:endParaRPr lang="hu-HU" sz="2000" dirty="0" smtClean="0"/>
          </a:p>
          <a:p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1762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2918842" cy="13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412776"/>
            <a:ext cx="2505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429000"/>
            <a:ext cx="2304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Az MNB kiemelten kezeli a pénzforgalmi szolgáltatások működési kockázatának feltérképezését</a:t>
            </a:r>
            <a:endParaRPr lang="hu-H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268760"/>
            <a:ext cx="7992888" cy="1800199"/>
          </a:xfrm>
        </p:spPr>
        <p:txBody>
          <a:bodyPr>
            <a:normAutofit fontScale="25000" lnSpcReduction="20000"/>
          </a:bodyPr>
          <a:lstStyle/>
          <a:p>
            <a:r>
              <a:rPr lang="hu-HU" sz="8000" dirty="0" smtClean="0"/>
              <a:t>Az MNB fontosnak tartja az elektronikus fizetési szolgáltatások biztonságát</a:t>
            </a:r>
          </a:p>
          <a:p>
            <a:r>
              <a:rPr lang="hu-HU" sz="8000" dirty="0" smtClean="0"/>
              <a:t>A kártyás visszaélések szintje alacsony, a piaci szereplőknek azonban folyamatos erőfeszítéseket kell tenniük a biztonság fenntartása érdekében</a:t>
            </a:r>
          </a:p>
          <a:p>
            <a:r>
              <a:rPr lang="hu-HU" sz="8000" dirty="0" smtClean="0"/>
              <a:t>Az internetes fizetések biztonságára vonatkozó nemzetközi ajánlások átvétele és az ezeknek való megfelelés ellenőrzése </a:t>
            </a:r>
          </a:p>
          <a:p>
            <a:pPr lvl="1"/>
            <a:r>
              <a:rPr lang="hu-HU" sz="8000" dirty="0" smtClean="0"/>
              <a:t>Önértékelési kérdőív </a:t>
            </a:r>
          </a:p>
          <a:p>
            <a:pPr lvl="1"/>
            <a:r>
              <a:rPr lang="hu-HU" sz="8000" dirty="0" smtClean="0"/>
              <a:t>Helyszíni vizsgálat</a:t>
            </a:r>
          </a:p>
          <a:p>
            <a:pPr lvl="1">
              <a:buNone/>
            </a:pPr>
            <a:r>
              <a:rPr lang="hu-HU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950375"/>
            <a:ext cx="3456384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 defTabSz="685800">
              <a:lnSpc>
                <a:spcPct val="70000"/>
              </a:lnSpc>
            </a:pPr>
            <a:endParaRPr lang="hu-HU" sz="2200" dirty="0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71450" defTabSz="6858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hu-HU" sz="2200" dirty="0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71450" defTabSz="6858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Pénzforgalmi szolgáltatóknál jelentkező üzemzavarokról folyamatos információgyűjtés (jelentés) </a:t>
            </a:r>
          </a:p>
          <a:p>
            <a:pPr lvl="1" indent="-171450" defTabSz="6858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71450" defTabSz="6858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elmúlt időszakban is voltak az ügyfelek széles körét érintő incidensek </a:t>
            </a:r>
          </a:p>
          <a:p>
            <a:endParaRPr lang="hu-HU" dirty="0" err="1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659473" cy="35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060848"/>
            <a:ext cx="6858000" cy="21602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Köszönöm a </a:t>
            </a:r>
            <a:r>
              <a:rPr lang="hu-HU" dirty="0" smtClean="0"/>
              <a:t>Jelentés elkészítésében résztvevő minden kollégám munkáját!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beavatkozás területei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196752"/>
            <a:ext cx="8174732" cy="4968552"/>
          </a:xfrm>
        </p:spPr>
        <p:txBody>
          <a:bodyPr>
            <a:noAutofit/>
          </a:bodyPr>
          <a:lstStyle/>
          <a:p>
            <a:r>
              <a:rPr lang="hu-HU" sz="1500" u="sng" dirty="0" smtClean="0"/>
              <a:t>Erőteljesebb hatósági fellépés a pénzforgalom biztonsága érdekében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/>
              <a:t>s</a:t>
            </a:r>
            <a:r>
              <a:rPr lang="hu-HU" sz="1500" dirty="0" smtClean="0"/>
              <a:t>zigorúbb és hatékonyabb pénzforgalmi ellenőrzés</a:t>
            </a:r>
          </a:p>
          <a:p>
            <a:pPr lvl="1"/>
            <a:r>
              <a:rPr lang="hu-HU" sz="1500" dirty="0"/>
              <a:t>a</a:t>
            </a:r>
            <a:r>
              <a:rPr lang="hu-HU" sz="1500" dirty="0" smtClean="0"/>
              <a:t>z infrastruktúra megújított felvigyázói módszertana</a:t>
            </a:r>
          </a:p>
          <a:p>
            <a:pPr lvl="1"/>
            <a:r>
              <a:rPr lang="hu-HU" sz="1500" dirty="0" smtClean="0"/>
              <a:t> banki működési kockázatok szoros nyomon követése</a:t>
            </a:r>
          </a:p>
          <a:p>
            <a:r>
              <a:rPr lang="hu-HU" sz="1500" u="sng" dirty="0" smtClean="0"/>
              <a:t>A fizetési rendszerek fejlesztése a gyorsaság, a kockázatcsökkentés és a versenyképesség érdekében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err="1"/>
              <a:t>BKR</a:t>
            </a:r>
            <a:r>
              <a:rPr lang="hu-HU" sz="1500" dirty="0"/>
              <a:t> fejlesztések</a:t>
            </a:r>
          </a:p>
          <a:p>
            <a:pPr lvl="1"/>
            <a:r>
              <a:rPr lang="hu-HU" sz="1500" dirty="0" smtClean="0"/>
              <a:t>forint CLS projekt</a:t>
            </a:r>
          </a:p>
          <a:p>
            <a:pPr lvl="1"/>
            <a:r>
              <a:rPr lang="hu-HU" sz="1500" dirty="0" smtClean="0"/>
              <a:t>értéktári fejlesztések (számlavezető rendszer, T2S projekt)</a:t>
            </a:r>
          </a:p>
          <a:p>
            <a:r>
              <a:rPr lang="hu-HU" sz="1500" u="sng" dirty="0" smtClean="0"/>
              <a:t>Az elektronikus fizetési eszközök használatának támogatása a társadalmi költségek csökkentése érdekében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/>
              <a:t>k</a:t>
            </a:r>
            <a:r>
              <a:rPr lang="hu-HU" sz="1500" dirty="0" smtClean="0"/>
              <a:t>ereskedői használatösztönzés</a:t>
            </a:r>
          </a:p>
          <a:p>
            <a:pPr lvl="1"/>
            <a:r>
              <a:rPr lang="hu-HU" sz="1500" dirty="0"/>
              <a:t>p</a:t>
            </a:r>
            <a:r>
              <a:rPr lang="hu-HU" sz="1500" dirty="0" smtClean="0"/>
              <a:t>ostai fizetési módok</a:t>
            </a:r>
          </a:p>
          <a:p>
            <a:pPr lvl="1"/>
            <a:r>
              <a:rPr lang="hu-HU" sz="1500" dirty="0" smtClean="0"/>
              <a:t>árazási anomáliák megszüntetése</a:t>
            </a:r>
          </a:p>
          <a:p>
            <a:pPr lvl="1"/>
            <a:r>
              <a:rPr lang="hu-HU" sz="1500" dirty="0"/>
              <a:t>á</a:t>
            </a:r>
            <a:r>
              <a:rPr lang="hu-HU" sz="1500" dirty="0" smtClean="0"/>
              <a:t>tláthatóság és olcsó hozzáférés</a:t>
            </a:r>
          </a:p>
          <a:p>
            <a:r>
              <a:rPr lang="hu-HU" sz="1500" u="sng" dirty="0" smtClean="0"/>
              <a:t>Tulajdonosi szerepvállalás annak érdekében, hogy a közérdek megjelenjen az infrastruktúra fejlesztésében:</a:t>
            </a:r>
          </a:p>
          <a:p>
            <a:pPr lvl="1"/>
            <a:r>
              <a:rPr lang="hu-HU" sz="1500" dirty="0" err="1" smtClean="0"/>
              <a:t>GIRO</a:t>
            </a:r>
            <a:r>
              <a:rPr lang="hu-HU" sz="1500" dirty="0" smtClean="0"/>
              <a:t> </a:t>
            </a:r>
            <a:r>
              <a:rPr lang="hu-HU" sz="1500" dirty="0" err="1" smtClean="0"/>
              <a:t>Zrt</a:t>
            </a:r>
            <a:endParaRPr lang="hu-HU" sz="1500" dirty="0" smtClean="0"/>
          </a:p>
          <a:p>
            <a:pPr lvl="1"/>
            <a:r>
              <a:rPr lang="hu-HU" sz="1500" dirty="0" err="1" smtClean="0"/>
              <a:t>KELER</a:t>
            </a:r>
            <a:r>
              <a:rPr lang="hu-HU" sz="1500" dirty="0" smtClean="0"/>
              <a:t> </a:t>
            </a:r>
            <a:r>
              <a:rPr lang="hu-HU" sz="1500" dirty="0" err="1" smtClean="0"/>
              <a:t>Zrt</a:t>
            </a:r>
            <a:r>
              <a:rPr lang="hu-HU" sz="1500" dirty="0" smtClean="0"/>
              <a:t>, </a:t>
            </a:r>
            <a:r>
              <a:rPr lang="hu-HU" sz="1500" dirty="0" err="1" smtClean="0"/>
              <a:t>KELER</a:t>
            </a:r>
            <a:r>
              <a:rPr lang="hu-HU" sz="1500" dirty="0" smtClean="0"/>
              <a:t> </a:t>
            </a:r>
            <a:r>
              <a:rPr lang="hu-HU" sz="1500" dirty="0" err="1" smtClean="0"/>
              <a:t>KSZF</a:t>
            </a:r>
            <a:r>
              <a:rPr lang="hu-HU" sz="1500" dirty="0" smtClean="0"/>
              <a:t> </a:t>
            </a:r>
            <a:r>
              <a:rPr lang="hu-HU" sz="1500" dirty="0" err="1" smtClean="0"/>
              <a:t>Zrt</a:t>
            </a:r>
            <a:r>
              <a:rPr lang="hu-HU" sz="1500" dirty="0" smtClean="0"/>
              <a:t> </a:t>
            </a:r>
          </a:p>
          <a:p>
            <a:pPr lvl="1"/>
            <a:r>
              <a:rPr lang="hu-HU" sz="1500" dirty="0" err="1" smtClean="0"/>
              <a:t>VIBER</a:t>
            </a:r>
            <a:endParaRPr lang="hu-HU" sz="1500" dirty="0" smtClean="0"/>
          </a:p>
          <a:p>
            <a:pPr marL="342900" lvl="1" indent="0">
              <a:buNone/>
            </a:pPr>
            <a:endParaRPr lang="hu-HU" sz="1500" dirty="0" smtClean="0"/>
          </a:p>
          <a:p>
            <a:pPr lvl="1"/>
            <a:endParaRPr lang="hu-HU" sz="1500" dirty="0" smtClean="0"/>
          </a:p>
          <a:p>
            <a:endParaRPr lang="hu-HU" sz="15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516216" y="6381328"/>
            <a:ext cx="1700212" cy="365125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72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elmúlt év számokban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9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Továbbra is gyors ütemben bővül a bankkártyás fizetési forgalom és az érintőkártyás infrastruktúra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pénzforgalmi infrastruktúra lefedettsége nem változott jelentősen</a:t>
            </a:r>
          </a:p>
          <a:p>
            <a:r>
              <a:rPr lang="hu-HU" sz="2000" dirty="0" smtClean="0"/>
              <a:t>A háztartások fizetési számlával való ellátottsága nem csökkent a pénzforgalmi szolgáltatásokhoz való hozzáférés racionalizálása miatt</a:t>
            </a:r>
          </a:p>
          <a:p>
            <a:r>
              <a:rPr lang="hu-HU" sz="2000" dirty="0" smtClean="0"/>
              <a:t>A gyorsabb és egyszerűbb fizetést lehetővé tevő érintőkártyás technológia elterjedése támogathatja a hatékonyság növelését</a:t>
            </a:r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828" y="2912792"/>
            <a:ext cx="5796344" cy="3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Az elektronikus fizetési eszközök lakossági használata lassan közelíti az uniós átlagot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Az elektronikusan fizetett vásárlások és az elektronikus számlafizetések terén egyaránt jelentős tere van a fejlődésnek</a:t>
            </a:r>
          </a:p>
          <a:p>
            <a:r>
              <a:rPr lang="hu-HU" sz="2400" dirty="0" smtClean="0"/>
              <a:t>A folyamatban lévő pénzforgalmi fejlesztések gyorsíthatják a felzárkózást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3573016"/>
            <a:ext cx="8280000" cy="222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395536" y="5805264"/>
            <a:ext cx="8280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 smtClean="0">
                <a:latin typeface="Calibri" pitchFamily="34" charset="0"/>
              </a:rPr>
              <a:t>*Becsült érték az EU-országok egy főre jutó csoportos beszedési adatai, és a Deutsche Bank (2005) tanulmány alapján.</a:t>
            </a:r>
            <a:endParaRPr lang="hu-HU" sz="900" dirty="0" err="1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pénzforgalmi szolgáltatások díjai a korábbiaknál magasabb szinten stabilizálódtak 2014-ben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intenzív árváltozások ellenére az elektronikus tranzakciók árelőnye a papír alapú megbízásokkal szemben továbbra is megmaradt</a:t>
            </a:r>
          </a:p>
          <a:p>
            <a:r>
              <a:rPr lang="hu-HU" sz="2000" dirty="0" smtClean="0"/>
              <a:t>Az ingyenes készpénzfelvételről rendelkező ügyfelek számára 2014-ben jelentősen csökkentek a készpénzfelvételi költségek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6912768" cy="342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Az átutalásoknál széles körben alkalmazott értékarányos árazás egyes esetekben kiugró költségeket eredményez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A pénzforgalmi bevételeken belül jelentős a tranzakció értékével arányos bevételek súlya</a:t>
            </a:r>
          </a:p>
          <a:p>
            <a:r>
              <a:rPr lang="hu-HU" sz="1800" dirty="0" smtClean="0"/>
              <a:t>A tranzakciós illeték által indokoltnál nagyobb mértékű értékarányos árazás figyelhető meg az átutalásoknál</a:t>
            </a:r>
          </a:p>
          <a:p>
            <a:pPr lvl="1"/>
            <a:r>
              <a:rPr lang="hu-HU" sz="1800" dirty="0" smtClean="0"/>
              <a:t>Ez keresztárazásra utal és rontja az árazás átláthatóságát</a:t>
            </a:r>
          </a:p>
          <a:p>
            <a:pPr lvl="1"/>
            <a:r>
              <a:rPr lang="hu-HU" sz="1800" dirty="0" smtClean="0"/>
              <a:t>Egyes esetekben magas minimum díjakhoz kapcsolódik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992" y="3068960"/>
            <a:ext cx="550401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felvigyázott rendszerek 2014-ben is hatékonyan és biztonságosan bonyolították le a tranzakciókat 1.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611560" y="1268760"/>
            <a:ext cx="79208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A rendszerek forgalmának értéke kismértékben növekedett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b="1" dirty="0" smtClean="0"/>
              <a:t> 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Összességében a forgalom az éves hazai GDP 52,19-szeresét tette ki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71600" y="2492896"/>
          <a:ext cx="6361632" cy="2997199"/>
        </p:xfrm>
        <a:graphic>
          <a:graphicData uri="http://schemas.openxmlformats.org/drawingml/2006/table">
            <a:tbl>
              <a:tblPr/>
              <a:tblGrid>
                <a:gridCol w="883784"/>
                <a:gridCol w="883784"/>
                <a:gridCol w="1031288"/>
                <a:gridCol w="1031288"/>
                <a:gridCol w="1080000"/>
                <a:gridCol w="814370"/>
                <a:gridCol w="637118"/>
              </a:tblGrid>
              <a:tr h="409664">
                <a:tc rowSpan="2" gridSpan="2">
                  <a:txBody>
                    <a:bodyPr/>
                    <a:lstStyle/>
                    <a:p>
                      <a:pPr marR="220980" algn="ctr"/>
                      <a:r>
                        <a:rPr lang="hu-HU" sz="1200" b="1" dirty="0">
                          <a:latin typeface="Calibri"/>
                          <a:ea typeface="Calibri"/>
                        </a:rPr>
                        <a:t>Felvigyázott rendszerek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Darabszám 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Érték 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Calibri"/>
                          <a:ea typeface="Calibri"/>
                        </a:rPr>
                        <a:t>GDP arány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</a:tr>
              <a:tr h="588156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2014 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  <a:p>
                      <a:pPr algn="ctr"/>
                      <a:r>
                        <a:rPr lang="hu-HU" sz="1000" b="1">
                          <a:latin typeface="Calibri"/>
                          <a:ea typeface="Calibri"/>
                        </a:rPr>
                        <a:t>(ezer db)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5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Változás 2013-hoz képest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5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2014 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  <a:p>
                      <a:pPr algn="ctr"/>
                      <a:r>
                        <a:rPr lang="hu-HU" sz="1000" b="1">
                          <a:latin typeface="Calibri"/>
                          <a:ea typeface="Calibri"/>
                        </a:rPr>
                        <a:t>(ezer milliárd forint)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5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Változás 2013-hoz képest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5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2014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5A9"/>
                    </a:solidFill>
                  </a:tcPr>
                </a:tc>
              </a:tr>
              <a:tr h="350786">
                <a:tc gridSpan="2">
                  <a:txBody>
                    <a:bodyPr/>
                    <a:lstStyle/>
                    <a:p>
                      <a:pPr algn="l"/>
                      <a:r>
                        <a:rPr lang="hu-HU" sz="1200" b="1">
                          <a:latin typeface="Calibri"/>
                          <a:ea typeface="Calibri"/>
                        </a:rPr>
                        <a:t>VIBER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1392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-1,7%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1322,6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+2,7%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41,47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64">
                <a:tc rowSpan="2">
                  <a:txBody>
                    <a:bodyPr/>
                    <a:lstStyle/>
                    <a:p>
                      <a:r>
                        <a:rPr lang="hu-HU" sz="1200" b="1">
                          <a:latin typeface="Calibri"/>
                          <a:ea typeface="Calibri"/>
                        </a:rPr>
                        <a:t>BKR 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="1">
                          <a:latin typeface="Calibri"/>
                          <a:ea typeface="Calibri"/>
                        </a:rPr>
                        <a:t>éjszakai 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  <a:p>
                      <a:pPr algn="l"/>
                      <a:r>
                        <a:rPr lang="hu-HU" sz="1200" b="1">
                          <a:latin typeface="Calibri"/>
                          <a:ea typeface="Calibri"/>
                        </a:rPr>
                        <a:t>elszámolás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159 405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+0,7%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16, 8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+5,6%*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0,53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="1">
                          <a:latin typeface="Calibri"/>
                          <a:ea typeface="Calibri"/>
                        </a:rPr>
                        <a:t>napközbeni elszámolás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163 662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+5,3%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latin typeface="Calibri"/>
                          <a:ea typeface="Calibri"/>
                        </a:rPr>
                        <a:t>66,35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+12%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2,08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04">
                <a:tc gridSpan="2">
                  <a:txBody>
                    <a:bodyPr/>
                    <a:lstStyle/>
                    <a:p>
                      <a:pPr algn="l"/>
                      <a:r>
                        <a:rPr lang="hu-HU" sz="1200" b="1">
                          <a:latin typeface="Calibri"/>
                          <a:ea typeface="Calibri"/>
                        </a:rPr>
                        <a:t>KELER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747,2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+6,9%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253,4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-7%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7,95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09">
                <a:tc gridSpan="2">
                  <a:txBody>
                    <a:bodyPr/>
                    <a:lstStyle/>
                    <a:p>
                      <a:pPr marR="311150" algn="l"/>
                      <a:r>
                        <a:rPr lang="hu-HU" sz="1200" b="1">
                          <a:latin typeface="Calibri"/>
                          <a:ea typeface="Calibri"/>
                        </a:rPr>
                        <a:t>KELER KSZF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8861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Calibri"/>
                          <a:ea typeface="Calibri"/>
                        </a:rPr>
                        <a:t>-3,3%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>
                          <a:latin typeface="Calibri"/>
                          <a:ea typeface="Calibri"/>
                        </a:rPr>
                        <a:t>5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latin typeface="Calibri"/>
                          <a:ea typeface="Calibri"/>
                        </a:rPr>
                        <a:t>-10,7%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b="1" dirty="0">
                          <a:latin typeface="Calibri"/>
                          <a:ea typeface="Calibri"/>
                        </a:rPr>
                        <a:t>0,16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6935" marR="66935" marT="52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1494</TotalTime>
  <Words>1319</Words>
  <Application>Microsoft Office PowerPoint</Application>
  <PresentationFormat>On-screen Show (4:3)</PresentationFormat>
  <Paragraphs>260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</vt:lpstr>
      <vt:lpstr>Fizetési rendszer jelentés</vt:lpstr>
      <vt:lpstr>Az MNB növeli a csapásszámot</vt:lpstr>
      <vt:lpstr>A beavatkozás területei</vt:lpstr>
      <vt:lpstr>Az elmúlt év számokban</vt:lpstr>
      <vt:lpstr>Továbbra is gyors ütemben bővül a bankkártyás fizetési forgalom és az érintőkártyás infrastruktúra</vt:lpstr>
      <vt:lpstr>Az elektronikus fizetési eszközök lakossági használata lassan közelíti az uniós átlagot</vt:lpstr>
      <vt:lpstr>A pénzforgalmi szolgáltatások díjai a korábbiaknál magasabb szinten stabilizálódtak 2014-ben</vt:lpstr>
      <vt:lpstr>Az átutalásoknál széles körben alkalmazott értékarányos árazás egyes esetekben kiugró költségeket eredményez</vt:lpstr>
      <vt:lpstr>A felvigyázott rendszerek 2014-ben is hatékonyan és biztonságosan bonyolították le a tranzakciókat 1.</vt:lpstr>
      <vt:lpstr>A felvigyázott rendszerek 2014-ben is hatékonyan és biztonságosan bonyolították le a tranzakciókat 2.</vt:lpstr>
      <vt:lpstr>A felvigyázott rendszerek 2014-ben is hatékonyan és biztonságosan bonyolították le a tranzakciókat 2.</vt:lpstr>
      <vt:lpstr>Az elszámolási és kiegyenlítési kockázat nem növekedett érdemben 2014-ben</vt:lpstr>
      <vt:lpstr>A résztvevők jól alkalmazkodtak a likviditási változásokhoz</vt:lpstr>
      <vt:lpstr>2014-ben a pénzforgalmi ellenőrzések terjedelme kibővült és hatékonysága növekedett</vt:lpstr>
      <vt:lpstr>A                             teljesítette az EU-s követelményeket és jól vizsgázott a brókercsődök során</vt:lpstr>
      <vt:lpstr>A pénzforgalmat érintő szabályozási változások már rövidtávon is támogatják a hatékonyság növelését</vt:lpstr>
      <vt:lpstr>Folyamatban lévő és tervezett fejlesztések</vt:lpstr>
      <vt:lpstr>2015 őszétől még gyorsabban lehet átutalni</vt:lpstr>
      <vt:lpstr>2015 őszétől még gyorsabban lehet átutalni</vt:lpstr>
      <vt:lpstr>Az MNB elvárja a legnagyobb forgalmú kereskedők aktív részvételét a bankkártya-használat ösztönzésében</vt:lpstr>
      <vt:lpstr>A Magyar Posta fejlesztései széles körben elérhetővé tehetik az elektronikus számlafizetést</vt:lpstr>
      <vt:lpstr>2015 végén a forint felkerül a CLS világtérképre</vt:lpstr>
      <vt:lpstr>Felvigyázási módszertan átalakítása és új feladatok</vt:lpstr>
      <vt:lpstr>Az MNB továbbfejlesztette felvigyázói keretrendszerét</vt:lpstr>
      <vt:lpstr>A fejlesztések és innováció megköveteli a felvigyázás hatókörének kiszélesítését</vt:lpstr>
      <vt:lpstr>Az MNB kiemelten kezeli a pénzforgalmi szolgáltatások működési kockázatának feltérképezését</vt:lpstr>
      <vt:lpstr>       Köszönöm a Jelentés elkészítésében résztvevő minden kollégám munkáját!  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Fizetési rendszer jelentés</dc:title>
  <dc:creator>takacsk</dc:creator>
  <cp:lastModifiedBy>Szentes László</cp:lastModifiedBy>
  <cp:revision>135</cp:revision>
  <dcterms:created xsi:type="dcterms:W3CDTF">2015-05-27T13:50:05Z</dcterms:created>
  <dcterms:modified xsi:type="dcterms:W3CDTF">2015-06-09T07:12:22Z</dcterms:modified>
</cp:coreProperties>
</file>