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61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456D1E-8A24-C3D2-3E34-8FB7971FE720}" name="Molnár Andrea Dr." initials="MAD" userId="S::molnara@mnb.hu::4bf27d44-7852-47c9-8ce6-6a0530027e5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0C2"/>
    <a:srgbClr val="23224A"/>
    <a:srgbClr val="EBE8E1"/>
    <a:srgbClr val="F7F6F2"/>
    <a:srgbClr val="2596BE"/>
    <a:srgbClr val="B9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247" autoAdjust="0"/>
  </p:normalViewPr>
  <p:slideViewPr>
    <p:cSldViewPr snapToGrid="0">
      <p:cViewPr>
        <p:scale>
          <a:sx n="80" d="100"/>
          <a:sy n="80" d="100"/>
        </p:scale>
        <p:origin x="1206" y="-15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2\MNB_IDM\Piac_adat_onal_oszt\SLA_RIPORTOK\S000445_Dijterhelesi_mutato\3_Eredmeny\d&#237;jterhel&#233;s_&#225;br&#225;k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_IDM\Piac_adat_onal_oszt\SLA_RIPORTOK\S000445_Dijterhelesi_mutato\3_Eredmeny\d&#237;jterhel&#233;s_&#225;br&#225;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_IDM\Piac_adat_onal_oszt\SLA_RIPORTOK\S000445_Dijterhelesi_mutato\3_Eredmeny\D&#237;jterhel&#233;s_TKM%20&#225;br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857755407771073E-2"/>
          <c:y val="4.3502246414377055E-2"/>
          <c:w val="0.91607047711906553"/>
          <c:h val="0.80437949538921638"/>
        </c:manualLayout>
      </c:layout>
      <c:lineChart>
        <c:grouping val="standard"/>
        <c:varyColors val="0"/>
        <c:ser>
          <c:idx val="0"/>
          <c:order val="0"/>
          <c:tx>
            <c:strRef>
              <c:f>Klasszikus_díjterhelés!$B$41</c:f>
              <c:strCache>
                <c:ptCount val="1"/>
                <c:pt idx="0">
                  <c:v>Díjterhelés</c:v>
                </c:pt>
              </c:strCache>
            </c:strRef>
          </c:tx>
          <c:spPr>
            <a:ln w="22225">
              <a:solidFill>
                <a:srgbClr val="B97C00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B97C00"/>
                </a:solidFill>
              </a:ln>
            </c:spPr>
          </c:marker>
          <c:dLbls>
            <c:dLbl>
              <c:idx val="0"/>
              <c:spPr>
                <a:ln w="22225">
                  <a:solidFill>
                    <a:srgbClr val="B97C00"/>
                  </a:solidFill>
                </a:ln>
              </c:spPr>
              <c:txPr>
                <a:bodyPr wrap="square" lIns="0" tIns="0" rIns="0" bIns="0" anchor="ctr">
                  <a:noAutofit/>
                </a:bodyPr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2806794260225179"/>
                      <c:h val="5.7962454087727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F67-4CEA-A6DC-695064CEC340}"/>
                </c:ext>
              </c:extLst>
            </c:dLbl>
            <c:dLbl>
              <c:idx val="5"/>
              <c:spPr>
                <a:ln w="22225">
                  <a:solidFill>
                    <a:srgbClr val="B97C00"/>
                  </a:solidFill>
                </a:ln>
              </c:spPr>
              <c:txPr>
                <a:bodyPr lIns="0" tIns="0" rIns="0" bIns="0"/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2046635820062317"/>
                      <c:h val="5.44323444764347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F67-4CEA-A6DC-695064CEC340}"/>
                </c:ext>
              </c:extLst>
            </c:dLbl>
            <c:dLbl>
              <c:idx val="6"/>
              <c:spPr>
                <a:ln w="22225">
                  <a:solidFill>
                    <a:srgbClr val="B97C00"/>
                  </a:solidFill>
                </a:ln>
              </c:spPr>
              <c:txPr>
                <a:bodyPr wrap="square" lIns="0" tIns="0" rIns="0" bIns="0" anchor="ctr">
                  <a:noAutofit/>
                </a:bodyPr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153986352662041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F67-4CEA-A6DC-695064CEC340}"/>
                </c:ext>
              </c:extLst>
            </c:dLbl>
            <c:spPr>
              <a:ln w="19050">
                <a:solidFill>
                  <a:srgbClr val="B97C00"/>
                </a:solidFill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</c15:spPr>
                <c15:showLeaderLines val="1"/>
              </c:ext>
            </c:extLst>
          </c:dLbls>
          <c:cat>
            <c:numRef>
              <c:f>Klasszikus_díjterhelés!$A$42:$A$48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Klasszikus_díjterhelés!$B$42:$B$48</c:f>
              <c:numCache>
                <c:formatCode>0.00%</c:formatCode>
                <c:ptCount val="7"/>
                <c:pt idx="0">
                  <c:v>1.6614757051119412E-2</c:v>
                </c:pt>
                <c:pt idx="1">
                  <c:v>1.056385685002497E-2</c:v>
                </c:pt>
                <c:pt idx="2">
                  <c:v>8.7266325771469793E-3</c:v>
                </c:pt>
                <c:pt idx="3">
                  <c:v>7.9138760836813937E-3</c:v>
                </c:pt>
                <c:pt idx="4">
                  <c:v>7.1960719801291654E-3</c:v>
                </c:pt>
                <c:pt idx="5">
                  <c:v>6.8757945492572102E-3</c:v>
                </c:pt>
                <c:pt idx="6">
                  <c:v>6.7829001378538504E-3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DF67-4CEA-A6DC-695064CEC340}"/>
            </c:ext>
          </c:extLst>
        </c:ser>
        <c:ser>
          <c:idx val="2"/>
          <c:order val="1"/>
          <c:tx>
            <c:strRef>
              <c:f>Klasszikus_díjterhelés!$D$41</c:f>
              <c:strCache>
                <c:ptCount val="1"/>
                <c:pt idx="0">
                  <c:v>Befektetési rész</c:v>
                </c:pt>
              </c:strCache>
            </c:strRef>
          </c:tx>
          <c:spPr>
            <a:ln w="22225">
              <a:solidFill>
                <a:srgbClr val="DA0000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C00000"/>
                </a:solidFill>
              </a:ln>
            </c:spPr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06794260225179"/>
                      <c:h val="5.44323444764347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F67-4CEA-A6DC-695064CEC340}"/>
                </c:ext>
              </c:extLst>
            </c:dLbl>
            <c:dLbl>
              <c:idx val="5"/>
              <c:spPr>
                <a:ln w="22225">
                  <a:solidFill>
                    <a:srgbClr val="C00000"/>
                  </a:solidFill>
                </a:ln>
              </c:spPr>
              <c:txPr>
                <a:bodyPr lIns="0" tIns="0" rIns="0" bIns="0"/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153986352662041"/>
                      <c:h val="5.44323444764347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F67-4CEA-A6DC-695064CEC340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637726443916967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F67-4CEA-A6DC-695064CEC340}"/>
                </c:ext>
              </c:extLst>
            </c:dLbl>
            <c:spPr>
              <a:ln w="22225">
                <a:solidFill>
                  <a:srgbClr val="DA0000"/>
                </a:solidFill>
              </a:ln>
            </c:spPr>
            <c:txPr>
              <a:bodyPr lIns="0" tIns="0" rIns="0" bIns="0"/>
              <a:lstStyle/>
              <a:p>
                <a:pPr>
                  <a:defRPr sz="12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</c15:spPr>
                <c15:showLeaderLines val="1"/>
              </c:ext>
            </c:extLst>
          </c:dLbls>
          <c:cat>
            <c:numRef>
              <c:f>Klasszikus_díjterhelés!$A$42:$A$48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Klasszikus_díjterhelés!$D$42:$D$48</c:f>
              <c:numCache>
                <c:formatCode>0.00%</c:formatCode>
                <c:ptCount val="7"/>
                <c:pt idx="0">
                  <c:v>7.7681809314643956E-3</c:v>
                </c:pt>
                <c:pt idx="1">
                  <c:v>5.7357688589042945E-3</c:v>
                </c:pt>
                <c:pt idx="2">
                  <c:v>5.2065045893229843E-3</c:v>
                </c:pt>
                <c:pt idx="3">
                  <c:v>4.8860647945930223E-3</c:v>
                </c:pt>
                <c:pt idx="4">
                  <c:v>4.1305571449654407E-3</c:v>
                </c:pt>
                <c:pt idx="5">
                  <c:v>4.1546616373350602E-3</c:v>
                </c:pt>
                <c:pt idx="6">
                  <c:v>4.1813633688911403E-3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DF67-4CEA-A6DC-695064CEC340}"/>
            </c:ext>
          </c:extLst>
        </c:ser>
        <c:ser>
          <c:idx val="1"/>
          <c:order val="2"/>
          <c:tx>
            <c:strRef>
              <c:f>Klasszikus_díjterhelés!$C$41</c:f>
              <c:strCache>
                <c:ptCount val="1"/>
                <c:pt idx="0">
                  <c:v>Működési rész</c:v>
                </c:pt>
              </c:strCache>
            </c:strRef>
          </c:tx>
          <c:spPr>
            <a:ln w="22225">
              <a:solidFill>
                <a:srgbClr val="00B0F0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00B0F0"/>
                </a:solidFill>
              </a:ln>
            </c:spPr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53408113504225"/>
                      <c:h val="6.50226733103144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DF67-4CEA-A6DC-695064CEC340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93249673341363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F67-4CEA-A6DC-695064CEC340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3986352662041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DF67-4CEA-A6DC-695064CEC340}"/>
                </c:ext>
              </c:extLst>
            </c:dLbl>
            <c:spPr>
              <a:ln w="22225">
                <a:solidFill>
                  <a:srgbClr val="00B0F0"/>
                </a:solidFill>
              </a:ln>
            </c:spPr>
            <c:txPr>
              <a:bodyPr lIns="0" tIns="0" rIns="0" bIns="0"/>
              <a:lstStyle/>
              <a:p>
                <a:pPr>
                  <a:defRPr sz="12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</c15:spPr>
                <c15:showLeaderLines val="1"/>
              </c:ext>
            </c:extLst>
          </c:dLbls>
          <c:cat>
            <c:numRef>
              <c:f>Klasszikus_díjterhelés!$A$42:$A$48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Klasszikus_díjterhelés!$C$42:$C$48</c:f>
              <c:numCache>
                <c:formatCode>0.00%</c:formatCode>
                <c:ptCount val="7"/>
                <c:pt idx="0">
                  <c:v>8.8465761196550186E-3</c:v>
                </c:pt>
                <c:pt idx="1">
                  <c:v>4.8966666531868363E-3</c:v>
                </c:pt>
                <c:pt idx="2">
                  <c:v>3.5201279878239906E-3</c:v>
                </c:pt>
                <c:pt idx="3">
                  <c:v>2.989222167438659E-3</c:v>
                </c:pt>
                <c:pt idx="4">
                  <c:v>3.0655148351637252E-3</c:v>
                </c:pt>
                <c:pt idx="5">
                  <c:v>2.7216345807403899E-3</c:v>
                </c:pt>
                <c:pt idx="6">
                  <c:v>2.6021582204920563E-3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B-DF67-4CEA-A6DC-695064CEC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6542832"/>
        <c:axId val="676545456"/>
      </c:lineChart>
      <c:catAx>
        <c:axId val="67654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76545456"/>
        <c:crosses val="autoZero"/>
        <c:auto val="1"/>
        <c:lblAlgn val="ctr"/>
        <c:lblOffset val="100"/>
        <c:noMultiLvlLbl val="0"/>
      </c:catAx>
      <c:valAx>
        <c:axId val="676545456"/>
        <c:scaling>
          <c:orientation val="minMax"/>
          <c:max val="1.8000000000000002E-2"/>
          <c:min val="0"/>
        </c:scaling>
        <c:delete val="0"/>
        <c:axPos val="l"/>
        <c:majorGridlines>
          <c:spPr>
            <a:ln w="9525" cap="flat" cmpd="sng" algn="ctr">
              <a:noFill/>
              <a:prstDash val="dash"/>
              <a:round/>
            </a:ln>
            <a:effectLst/>
          </c:spPr>
        </c:majorGridlines>
        <c:numFmt formatCode="0.00%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76542832"/>
        <c:crosses val="autoZero"/>
        <c:crossBetween val="between"/>
        <c:majorUnit val="2.0000000000000005E-3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99990374803031E-2"/>
          <c:y val="0.92409013509479321"/>
          <c:w val="0.89999997861067338"/>
          <c:h val="7.23797552939135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hu-H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Korrigált_díjterhelés!$C$44</c:f>
              <c:strCache>
                <c:ptCount val="1"/>
                <c:pt idx="0">
                  <c:v>Működési rész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285-4F5E-8DCC-B421200D73C8}"/>
              </c:ext>
            </c:extLst>
          </c:dPt>
          <c:dPt>
            <c:idx val="1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285-4F5E-8DCC-B421200D73C8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285-4F5E-8DCC-B421200D73C8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285-4F5E-8DCC-B421200D73C8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C285-4F5E-8DCC-B421200D73C8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C285-4F5E-8DCC-B421200D73C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65FC4928-0836-4FE6-B12C-BC0E0D54EF50}" type="VALUE">
                      <a:rPr lang="en-US" sz="1200">
                        <a:solidFill>
                          <a:srgbClr val="002060"/>
                        </a:solidFill>
                      </a:rPr>
                      <a:pPr/>
                      <a:t>[ÉRTÉK]</a:t>
                    </a:fld>
                    <a:endParaRPr lang="hu-HU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285-4F5E-8DCC-B421200D73C8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C285-4F5E-8DCC-B421200D73C8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C285-4F5E-8DCC-B421200D73C8}"/>
                </c:ext>
              </c:extLst>
            </c:dLbl>
            <c:spPr>
              <a:solidFill>
                <a:schemeClr val="lt1"/>
              </a:solidFill>
              <a:ln w="22225">
                <a:solidFill>
                  <a:srgbClr val="00B0F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23224A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Korrigált_díjterhelés!$A$45:$A$51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Korrigált_díjterhelés!$C$45:$C$51</c:f>
              <c:numCache>
                <c:formatCode>0.00%</c:formatCode>
                <c:ptCount val="7"/>
                <c:pt idx="0">
                  <c:v>3.471272735337962E-3</c:v>
                </c:pt>
                <c:pt idx="1">
                  <c:v>3.0323201047387188E-3</c:v>
                </c:pt>
                <c:pt idx="2">
                  <c:v>3.3437605658749839E-3</c:v>
                </c:pt>
                <c:pt idx="3">
                  <c:v>3.2166599081784302E-3</c:v>
                </c:pt>
                <c:pt idx="4">
                  <c:v>3.1770234345606684E-3</c:v>
                </c:pt>
                <c:pt idx="5">
                  <c:v>3.14923716191643E-3</c:v>
                </c:pt>
                <c:pt idx="6">
                  <c:v>3.0866988295193201E-3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D-C285-4F5E-8DCC-B421200D73C8}"/>
            </c:ext>
          </c:extLst>
        </c:ser>
        <c:ser>
          <c:idx val="0"/>
          <c:order val="1"/>
          <c:tx>
            <c:strRef>
              <c:f>Korrigált_díjterhelés!$B$44</c:f>
              <c:strCache>
                <c:ptCount val="1"/>
                <c:pt idx="0">
                  <c:v>Befektetési rész</c:v>
                </c:pt>
              </c:strCache>
            </c:strRef>
          </c:tx>
          <c:spPr>
            <a:ln w="2222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C00000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C285-4F5E-8DCC-B421200D73C8}"/>
              </c:ext>
            </c:extLst>
          </c:dPt>
          <c:dPt>
            <c:idx val="1"/>
            <c:marker>
              <c:symbol val="circle"/>
              <c:size val="8"/>
              <c:spPr>
                <a:solidFill>
                  <a:schemeClr val="bg1"/>
                </a:solidFill>
                <a:ln w="22225" cap="flat">
                  <a:solidFill>
                    <a:srgbClr val="C00000"/>
                  </a:solidFill>
                  <a:round/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C285-4F5E-8DCC-B421200D73C8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C285-4F5E-8DCC-B421200D73C8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C285-4F5E-8DCC-B421200D73C8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C285-4F5E-8DCC-B421200D73C8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C285-4F5E-8DCC-B421200D73C8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C285-4F5E-8DCC-B421200D73C8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A-C285-4F5E-8DCC-B421200D73C8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C285-4F5E-8DCC-B421200D73C8}"/>
                </c:ext>
              </c:extLst>
            </c:dLbl>
            <c:spPr>
              <a:solidFill>
                <a:schemeClr val="lt1"/>
              </a:solidFill>
              <a:ln w="22225">
                <a:solidFill>
                  <a:srgbClr val="C0000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23224A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Korrigált_díjterhelés!$A$45:$A$51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Korrigált_díjterhelés!$B$45:$B$51</c:f>
              <c:numCache>
                <c:formatCode>0.00%</c:formatCode>
                <c:ptCount val="7"/>
                <c:pt idx="0">
                  <c:v>7.7681809314643956E-3</c:v>
                </c:pt>
                <c:pt idx="1">
                  <c:v>5.7357688589042945E-3</c:v>
                </c:pt>
                <c:pt idx="2">
                  <c:v>5.2065045893229843E-3</c:v>
                </c:pt>
                <c:pt idx="3">
                  <c:v>4.8860647945930223E-3</c:v>
                </c:pt>
                <c:pt idx="4">
                  <c:v>4.1305571449654407E-3</c:v>
                </c:pt>
                <c:pt idx="5">
                  <c:v>4.1546616373350602E-3</c:v>
                </c:pt>
                <c:pt idx="6">
                  <c:v>4.1813633688911403E-3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B-C285-4F5E-8DCC-B421200D73C8}"/>
            </c:ext>
          </c:extLst>
        </c:ser>
        <c:ser>
          <c:idx val="2"/>
          <c:order val="2"/>
          <c:tx>
            <c:strRef>
              <c:f>Korrigált_díjterhelés!$D$44</c:f>
              <c:strCache>
                <c:ptCount val="1"/>
                <c:pt idx="0">
                  <c:v>Korrigált díjterhelés</c:v>
                </c:pt>
              </c:strCache>
              <c:extLst xmlns:c15="http://schemas.microsoft.com/office/drawing/2012/chart"/>
            </c:strRef>
          </c:tx>
          <c:spPr>
            <a:ln w="22225" cap="rnd">
              <a:solidFill>
                <a:srgbClr val="B97C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B97C00"/>
                </a:solidFill>
              </a:ln>
              <a:effectLst/>
            </c:spPr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C-C285-4F5E-8DCC-B421200D73C8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D-C285-4F5E-8DCC-B421200D73C8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E-C285-4F5E-8DCC-B421200D73C8}"/>
                </c:ext>
              </c:extLst>
            </c:dLbl>
            <c:spPr>
              <a:solidFill>
                <a:schemeClr val="lt1"/>
              </a:solidFill>
              <a:ln w="22225">
                <a:solidFill>
                  <a:srgbClr val="B97C0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23224A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Korrigált_díjterhelés!$A$45:$A$51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  <c:extLst xmlns:c15="http://schemas.microsoft.com/office/drawing/2012/chart"/>
            </c:numRef>
          </c:cat>
          <c:val>
            <c:numRef>
              <c:f>Korrigált_díjterhelés!$D$45:$D$51</c:f>
              <c:numCache>
                <c:formatCode>0.00%</c:formatCode>
                <c:ptCount val="7"/>
                <c:pt idx="0">
                  <c:v>1.1239453666802358E-2</c:v>
                </c:pt>
                <c:pt idx="1">
                  <c:v>8.7680889636430129E-3</c:v>
                </c:pt>
                <c:pt idx="2">
                  <c:v>8.5502651551979687E-3</c:v>
                </c:pt>
                <c:pt idx="3">
                  <c:v>8.1027247027714525E-3</c:v>
                </c:pt>
                <c:pt idx="4">
                  <c:v>7.3075805795261087E-3</c:v>
                </c:pt>
                <c:pt idx="5">
                  <c:v>7.3038987992514902E-3</c:v>
                </c:pt>
                <c:pt idx="6">
                  <c:v>7.2680621984104604E-3</c:v>
                </c:pt>
              </c:numCache>
              <c:extLst xmlns:c15="http://schemas.microsoft.com/office/drawing/2012/chart"/>
            </c:numRef>
          </c:val>
          <c:smooth val="1"/>
          <c:extLst xmlns:c15="http://schemas.microsoft.com/office/drawing/2012/chart">
            <c:ext xmlns:c16="http://schemas.microsoft.com/office/drawing/2014/chart" uri="{C3380CC4-5D6E-409C-BE32-E72D297353CC}">
              <c16:uniqueId val="{0000001F-C285-4F5E-8DCC-B421200D7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7807216"/>
        <c:axId val="667806856"/>
      </c:lineChart>
      <c:catAx>
        <c:axId val="66780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67806856"/>
        <c:crosses val="autoZero"/>
        <c:auto val="1"/>
        <c:lblAlgn val="ctr"/>
        <c:lblOffset val="100"/>
        <c:noMultiLvlLbl val="0"/>
      </c:catAx>
      <c:valAx>
        <c:axId val="667806856"/>
        <c:scaling>
          <c:orientation val="minMax"/>
          <c:max val="1.2000000000000002E-2"/>
          <c:min val="0"/>
        </c:scaling>
        <c:delete val="0"/>
        <c:axPos val="l"/>
        <c:majorGridlines>
          <c:spPr>
            <a:ln w="9525" cap="flat" cmpd="sng" algn="ctr">
              <a:noFill/>
              <a:prstDash val="dash"/>
              <a:round/>
            </a:ln>
            <a:effectLst/>
          </c:spPr>
        </c:majorGridlines>
        <c:numFmt formatCode="0.00%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6780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253774143346896E-2"/>
          <c:y val="0.90795614206357411"/>
          <c:w val="0.89999997992717173"/>
          <c:h val="7.120652531189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79234226339096"/>
          <c:y val="8.8648463077833431E-2"/>
          <c:w val="0.82279105913944717"/>
          <c:h val="0.815374190096464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Munka2!$D$2</c:f>
              <c:strCache>
                <c:ptCount val="1"/>
                <c:pt idx="0">
                  <c:v>Korrigált díjterhelés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6F49-4623-86FA-28B18E300077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F49-4623-86FA-28B18E300077}"/>
                </c:ext>
              </c:extLst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F49-4623-86FA-28B18E300077}"/>
                </c:ext>
              </c:extLst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6F49-4623-86FA-28B18E300077}"/>
                </c:ext>
              </c:extLst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F49-4623-86FA-28B18E300077}"/>
                </c:ext>
              </c:extLst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6F49-4623-86FA-28B18E300077}"/>
                </c:ext>
              </c:extLst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6F49-4623-86FA-28B18E300077}"/>
                </c:ext>
              </c:extLst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F49-4623-86FA-28B18E300077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6F49-4623-86FA-28B18E300077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6F49-4623-86FA-28B18E300077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F49-4623-86FA-28B18E300077}"/>
                </c:ext>
              </c:extLst>
            </c:dLbl>
            <c:dLbl>
              <c:idx val="1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6F49-4623-86FA-28B18E300077}"/>
                </c:ext>
              </c:extLst>
            </c:dLbl>
            <c:dLbl>
              <c:idx val="1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4-6F49-4623-86FA-28B18E300077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6-6F49-4623-86FA-28B18E300077}"/>
                </c:ext>
              </c:extLst>
            </c:dLbl>
            <c:dLbl>
              <c:idx val="2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7-6F49-4623-86FA-28B18E300077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8-6F49-4623-86FA-28B18E300077}"/>
                </c:ext>
              </c:extLst>
            </c:dLbl>
            <c:dLbl>
              <c:idx val="2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60429663539936E-2"/>
                      <c:h val="1.93714988930443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6F49-4623-86FA-28B18E300077}"/>
                </c:ext>
              </c:extLst>
            </c:dLbl>
            <c:dLbl>
              <c:idx val="2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E4D-4779-A43B-5AED5D1F9884}"/>
                </c:ext>
              </c:extLst>
            </c:dLbl>
            <c:spPr>
              <a:solidFill>
                <a:srgbClr val="FFC000"/>
              </a:solidFill>
              <a:ln w="9525"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FFC00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Munka2!$D$3:$D$29</c:f>
              <c:numCache>
                <c:formatCode>0.00%</c:formatCode>
                <c:ptCount val="27"/>
                <c:pt idx="0">
                  <c:v>8.109374230423504E-3</c:v>
                </c:pt>
                <c:pt idx="1">
                  <c:v>9.1306179859784904E-3</c:v>
                </c:pt>
                <c:pt idx="2">
                  <c:v>7.7398059831815325E-3</c:v>
                </c:pt>
                <c:pt idx="3">
                  <c:v>7.4061716220194295E-3</c:v>
                </c:pt>
                <c:pt idx="4">
                  <c:v>7.2842946753760868E-3</c:v>
                </c:pt>
                <c:pt idx="5">
                  <c:v>2.2335887840297971E-3</c:v>
                </c:pt>
                <c:pt idx="6">
                  <c:v>1.0674612854138099E-2</c:v>
                </c:pt>
                <c:pt idx="7">
                  <c:v>6.4544852126692332E-3</c:v>
                </c:pt>
                <c:pt idx="8">
                  <c:v>4.9730359246212058E-3</c:v>
                </c:pt>
                <c:pt idx="9">
                  <c:v>3.2799523002763611E-3</c:v>
                </c:pt>
                <c:pt idx="10">
                  <c:v>4.1487821530579285E-3</c:v>
                </c:pt>
                <c:pt idx="11">
                  <c:v>6.857438245446653E-3</c:v>
                </c:pt>
                <c:pt idx="12">
                  <c:v>6.0402908643353379E-3</c:v>
                </c:pt>
                <c:pt idx="13">
                  <c:v>1.0004379666513252E-2</c:v>
                </c:pt>
                <c:pt idx="14">
                  <c:v>7.9069064128562856E-3</c:v>
                </c:pt>
                <c:pt idx="15">
                  <c:v>5.8212001271164739E-3</c:v>
                </c:pt>
                <c:pt idx="16">
                  <c:v>7.2824346194352314E-3</c:v>
                </c:pt>
                <c:pt idx="17">
                  <c:v>8.7747526604225416E-3</c:v>
                </c:pt>
                <c:pt idx="18">
                  <c:v>6.5460870414852795E-3</c:v>
                </c:pt>
                <c:pt idx="19">
                  <c:v>6.7949617131167275E-3</c:v>
                </c:pt>
                <c:pt idx="20">
                  <c:v>5.5679720727701276E-3</c:v>
                </c:pt>
                <c:pt idx="21">
                  <c:v>7.3180294463409661E-3</c:v>
                </c:pt>
                <c:pt idx="22">
                  <c:v>8.3068657471875966E-3</c:v>
                </c:pt>
                <c:pt idx="23">
                  <c:v>9.004382218249939E-3</c:v>
                </c:pt>
                <c:pt idx="24">
                  <c:v>2.5548725988655666E-3</c:v>
                </c:pt>
                <c:pt idx="25">
                  <c:v>7.007854135154909E-3</c:v>
                </c:pt>
                <c:pt idx="26">
                  <c:v>4.3400113317941611E-3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F49-4623-86FA-28B18E300077}"/>
            </c:ext>
          </c:extLst>
        </c:ser>
        <c:ser>
          <c:idx val="1"/>
          <c:order val="1"/>
          <c:tx>
            <c:strRef>
              <c:f>Munka2!$E$2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E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F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0-6F49-4623-86FA-28B18E300077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1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2-6F49-4623-86FA-28B18E300077}"/>
                </c:ext>
              </c:extLst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3-6F49-4623-86FA-28B18E300077}"/>
                </c:ext>
              </c:extLst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4-6F49-4623-86FA-28B18E300077}"/>
                </c:ext>
              </c:extLst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5-6F49-4623-86FA-28B18E300077}"/>
                </c:ext>
              </c:extLst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6-6F49-4623-86FA-28B18E300077}"/>
                </c:ext>
              </c:extLst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7-6F49-4623-86FA-28B18E300077}"/>
                </c:ext>
              </c:extLst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8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9-6F49-4623-86FA-28B18E300077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A-6F49-4623-86FA-28B18E300077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B-6F49-4623-86FA-28B18E300077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C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D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E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F-6F49-4623-86FA-28B18E300077}"/>
                </c:ext>
              </c:extLst>
            </c:dLbl>
            <c:dLbl>
              <c:idx val="1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0-6F49-4623-86FA-28B18E300077}"/>
                </c:ext>
              </c:extLst>
            </c:dLbl>
            <c:dLbl>
              <c:idx val="1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1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2-6F49-4623-86FA-28B18E300077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3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4-6F49-4623-86FA-28B18E300077}"/>
                </c:ext>
              </c:extLst>
            </c:dLbl>
            <c:dLbl>
              <c:idx val="2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5-6F49-4623-86FA-28B18E300077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60429663539936E-2"/>
                      <c:h val="1.93714988930443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C30-44E8-ABB2-F7A6B76BC1FD}"/>
                </c:ext>
              </c:extLst>
            </c:dLbl>
            <c:dLbl>
              <c:idx val="2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60429663539936E-2"/>
                      <c:h val="1.93714988930443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BE-4961-8E72-E1A71150997D}"/>
                </c:ext>
              </c:extLst>
            </c:dLbl>
            <c:dLbl>
              <c:idx val="2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E4D-4779-A43B-5AED5D1F9884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Munka2!$E$3:$E$29</c:f>
              <c:numCache>
                <c:formatCode>0.00%</c:formatCode>
                <c:ptCount val="27"/>
                <c:pt idx="0">
                  <c:v>1.0999999999999999E-2</c:v>
                </c:pt>
                <c:pt idx="1">
                  <c:v>8.3999999999999995E-3</c:v>
                </c:pt>
                <c:pt idx="2">
                  <c:v>6.8999999999999999E-3</c:v>
                </c:pt>
                <c:pt idx="3">
                  <c:v>7.1000000000000004E-3</c:v>
                </c:pt>
                <c:pt idx="4">
                  <c:v>5.3E-3</c:v>
                </c:pt>
                <c:pt idx="5">
                  <c:v>2E-3</c:v>
                </c:pt>
                <c:pt idx="6">
                  <c:v>9.4000000000000004E-3</c:v>
                </c:pt>
                <c:pt idx="7">
                  <c:v>7.1000000000000004E-3</c:v>
                </c:pt>
                <c:pt idx="8">
                  <c:v>4.7999999999999996E-3</c:v>
                </c:pt>
                <c:pt idx="9">
                  <c:v>3.5790000000000001E-3</c:v>
                </c:pt>
                <c:pt idx="10">
                  <c:v>5.0000000000000001E-3</c:v>
                </c:pt>
                <c:pt idx="11">
                  <c:v>5.1999999999999998E-3</c:v>
                </c:pt>
                <c:pt idx="12">
                  <c:v>7.8180000000000003E-3</c:v>
                </c:pt>
                <c:pt idx="13">
                  <c:v>1.1599999999999999E-2</c:v>
                </c:pt>
                <c:pt idx="14">
                  <c:v>1.01E-2</c:v>
                </c:pt>
                <c:pt idx="15">
                  <c:v>3.0999999999999999E-3</c:v>
                </c:pt>
                <c:pt idx="16">
                  <c:v>8.5000000000000006E-3</c:v>
                </c:pt>
                <c:pt idx="17">
                  <c:v>3.8E-3</c:v>
                </c:pt>
                <c:pt idx="18">
                  <c:v>7.1999999999999998E-3</c:v>
                </c:pt>
                <c:pt idx="19">
                  <c:v>9.0900000000000009E-3</c:v>
                </c:pt>
                <c:pt idx="20">
                  <c:v>3.0999999999999999E-3</c:v>
                </c:pt>
                <c:pt idx="21">
                  <c:v>7.0000000000000001E-3</c:v>
                </c:pt>
                <c:pt idx="22">
                  <c:v>4.7000000000000002E-3</c:v>
                </c:pt>
                <c:pt idx="23">
                  <c:v>8.6999999999999994E-3</c:v>
                </c:pt>
                <c:pt idx="24">
                  <c:v>1.83E-2</c:v>
                </c:pt>
                <c:pt idx="25">
                  <c:v>5.1000000000000004E-3</c:v>
                </c:pt>
                <c:pt idx="26">
                  <c:v>7.7000000000000002E-3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6F49-4623-86FA-28B18E300077}"/>
            </c:ext>
          </c:extLst>
        </c:ser>
        <c:ser>
          <c:idx val="2"/>
          <c:order val="2"/>
          <c:tx>
            <c:strRef>
              <c:f>Munka2!$F$2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A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B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C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D-6F49-4623-86FA-28B18E300077}"/>
                </c:ext>
              </c:extLst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E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BE-4961-8E72-E1A71150997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1BE-4961-8E72-E1A71150997D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0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1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2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3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BE-4961-8E72-E1A71150997D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5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6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Munka2!$F$3:$F$29</c:f>
              <c:numCache>
                <c:formatCode>0.00%</c:formatCode>
                <c:ptCount val="27"/>
                <c:pt idx="0">
                  <c:v>1.32E-2</c:v>
                </c:pt>
                <c:pt idx="1">
                  <c:v>9.1999999999999998E-3</c:v>
                </c:pt>
                <c:pt idx="2">
                  <c:v>8.9999999999999993E-3</c:v>
                </c:pt>
                <c:pt idx="4">
                  <c:v>5.7999999999999996E-3</c:v>
                </c:pt>
                <c:pt idx="6">
                  <c:v>1.1900000000000001E-2</c:v>
                </c:pt>
                <c:pt idx="11">
                  <c:v>5.1999999999999998E-3</c:v>
                </c:pt>
                <c:pt idx="13">
                  <c:v>1.37E-2</c:v>
                </c:pt>
                <c:pt idx="14">
                  <c:v>1.06E-2</c:v>
                </c:pt>
                <c:pt idx="15">
                  <c:v>5.1999999999999998E-3</c:v>
                </c:pt>
                <c:pt idx="16">
                  <c:v>8.5000000000000006E-3</c:v>
                </c:pt>
                <c:pt idx="17">
                  <c:v>8.8999999999999999E-3</c:v>
                </c:pt>
                <c:pt idx="20">
                  <c:v>7.7000000000000002E-3</c:v>
                </c:pt>
                <c:pt idx="21">
                  <c:v>8.3999999999999995E-3</c:v>
                </c:pt>
                <c:pt idx="22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8-6F49-4623-86FA-28B18E300077}"/>
            </c:ext>
          </c:extLst>
        </c:ser>
        <c:ser>
          <c:idx val="3"/>
          <c:order val="3"/>
          <c:tx>
            <c:strRef>
              <c:f>Munka2!$G$2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9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A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B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C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1BE-4961-8E72-E1A71150997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BE-4961-8E72-E1A71150997D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E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F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0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1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41BE-4961-8E72-E1A71150997D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3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4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Munka2!$G$3:$G$29</c:f>
              <c:numCache>
                <c:formatCode>0.00%</c:formatCode>
                <c:ptCount val="27"/>
                <c:pt idx="0">
                  <c:v>1.34E-2</c:v>
                </c:pt>
                <c:pt idx="1">
                  <c:v>9.1999999999999998E-3</c:v>
                </c:pt>
                <c:pt idx="2">
                  <c:v>9.5999999999999992E-3</c:v>
                </c:pt>
                <c:pt idx="4">
                  <c:v>6.6E-3</c:v>
                </c:pt>
                <c:pt idx="11">
                  <c:v>6.6E-3</c:v>
                </c:pt>
                <c:pt idx="13">
                  <c:v>1.41E-2</c:v>
                </c:pt>
                <c:pt idx="14">
                  <c:v>1.6E-2</c:v>
                </c:pt>
                <c:pt idx="15">
                  <c:v>9.1000000000000004E-3</c:v>
                </c:pt>
                <c:pt idx="16">
                  <c:v>9.1000000000000004E-3</c:v>
                </c:pt>
                <c:pt idx="17">
                  <c:v>1.15E-2</c:v>
                </c:pt>
                <c:pt idx="20">
                  <c:v>1.0500000000000001E-2</c:v>
                </c:pt>
                <c:pt idx="21">
                  <c:v>9.4999999999999998E-3</c:v>
                </c:pt>
                <c:pt idx="22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6-6F49-4623-86FA-28B18E300077}"/>
            </c:ext>
          </c:extLst>
        </c:ser>
        <c:ser>
          <c:idx val="4"/>
          <c:order val="4"/>
          <c:tx>
            <c:strRef>
              <c:f>Munka2!$H$2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7-6F49-4623-86FA-28B18E300077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8-6F49-4623-86FA-28B18E300077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9-6F49-4623-86FA-28B18E300077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41BE-4961-8E72-E1A71150997D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41BE-4961-8E72-E1A71150997D}"/>
                </c:ext>
              </c:extLst>
            </c:dLbl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B-6F49-4623-86FA-28B18E300077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C-6F49-4623-86FA-28B18E300077}"/>
                </c:ext>
              </c:extLst>
            </c:dLbl>
            <c:dLbl>
              <c:idx val="1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D-6F49-4623-86FA-28B18E300077}"/>
                </c:ext>
              </c:extLst>
            </c:dLbl>
            <c:dLbl>
              <c:idx val="1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E-6F49-4623-86FA-28B18E300077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41BE-4961-8E72-E1A71150997D}"/>
                </c:ext>
              </c:extLst>
            </c:dLbl>
            <c:dLbl>
              <c:idx val="2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0-6F49-4623-86FA-28B18E300077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1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Munka2!$H$3:$H$29</c:f>
              <c:numCache>
                <c:formatCode>0.00%</c:formatCode>
                <c:ptCount val="27"/>
                <c:pt idx="0">
                  <c:v>1.44E-2</c:v>
                </c:pt>
                <c:pt idx="1">
                  <c:v>9.1999999999999998E-3</c:v>
                </c:pt>
                <c:pt idx="2">
                  <c:v>9.9000000000000008E-3</c:v>
                </c:pt>
                <c:pt idx="11">
                  <c:v>7.3000000000000001E-3</c:v>
                </c:pt>
                <c:pt idx="13">
                  <c:v>1.7299999999999999E-2</c:v>
                </c:pt>
                <c:pt idx="14">
                  <c:v>1.6199999999999999E-2</c:v>
                </c:pt>
                <c:pt idx="15">
                  <c:v>1.0800000000000001E-2</c:v>
                </c:pt>
                <c:pt idx="16">
                  <c:v>1.03E-2</c:v>
                </c:pt>
                <c:pt idx="17">
                  <c:v>1.1599999999999999E-2</c:v>
                </c:pt>
                <c:pt idx="20">
                  <c:v>1.3100000000000001E-2</c:v>
                </c:pt>
                <c:pt idx="21">
                  <c:v>1.06E-2</c:v>
                </c:pt>
                <c:pt idx="22">
                  <c:v>8.6999999999999994E-3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3-6F49-4623-86FA-28B18E300077}"/>
            </c:ext>
          </c:extLst>
        </c:ser>
        <c:ser>
          <c:idx val="5"/>
          <c:order val="5"/>
          <c:tx>
            <c:strRef>
              <c:f>Munka2!$I$2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4-6F49-4623-86FA-28B18E300077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5-6F49-4623-86FA-28B18E300077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41BE-4961-8E72-E1A71150997D}"/>
                </c:ext>
              </c:extLst>
            </c:dLbl>
            <c:dLbl>
              <c:idx val="2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6-6F49-4623-86FA-28B18E300077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7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Munka2!$I$3:$I$29</c:f>
              <c:numCache>
                <c:formatCode>General</c:formatCode>
                <c:ptCount val="27"/>
                <c:pt idx="0" formatCode="0.00%">
                  <c:v>1.49E-2</c:v>
                </c:pt>
                <c:pt idx="2" formatCode="0.00%">
                  <c:v>1.01E-2</c:v>
                </c:pt>
                <c:pt idx="20" formatCode="0.00%">
                  <c:v>1.41E-2</c:v>
                </c:pt>
                <c:pt idx="21" formatCode="0.00%">
                  <c:v>1.06E-2</c:v>
                </c:pt>
                <c:pt idx="22" formatCode="0.00%">
                  <c:v>1.04E-2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9-6F49-4623-86FA-28B18E300077}"/>
            </c:ext>
          </c:extLst>
        </c:ser>
        <c:ser>
          <c:idx val="6"/>
          <c:order val="6"/>
          <c:tx>
            <c:strRef>
              <c:f>Munka2!$J$2</c:f>
              <c:strCache>
                <c:ptCount val="1"/>
                <c:pt idx="0">
                  <c:v>Egyes portfóliók 30 éves TKM értéke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41BE-4961-8E72-E1A71150997D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Munka2!$J$3:$J$29</c:f>
              <c:numCache>
                <c:formatCode>General</c:formatCode>
                <c:ptCount val="27"/>
                <c:pt idx="20" formatCode="0.00%">
                  <c:v>1.4800000000000001E-2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B-6F49-4623-86FA-28B18E300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680316912"/>
        <c:axId val="680320152"/>
      </c:barChart>
      <c:catAx>
        <c:axId val="68031691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rgbClr val="23224A"/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23224A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80320152"/>
        <c:crosses val="autoZero"/>
        <c:auto val="1"/>
        <c:lblAlgn val="ctr"/>
        <c:lblOffset val="100"/>
        <c:noMultiLvlLbl val="0"/>
      </c:catAx>
      <c:valAx>
        <c:axId val="680320152"/>
        <c:scaling>
          <c:orientation val="minMax"/>
          <c:max val="2.0000000000000004E-2"/>
        </c:scaling>
        <c:delete val="0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0"/>
        <c:majorTickMark val="out"/>
        <c:minorTickMark val="none"/>
        <c:tickLblPos val="nextTo"/>
        <c:spPr>
          <a:noFill/>
          <a:ln>
            <a:solidFill>
              <a:srgbClr val="23224A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80316912"/>
        <c:crosses val="autoZero"/>
        <c:crossBetween val="midCat"/>
        <c:majorUnit val="2.0000000000000005E-3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</c:legendEntry>
      <c:layout>
        <c:manualLayout>
          <c:xMode val="edge"/>
          <c:yMode val="edge"/>
          <c:x val="0.15753526367203191"/>
          <c:y val="0.93507050239085554"/>
          <c:w val="0.77289125817767557"/>
          <c:h val="4.670593939124347E-2"/>
        </c:manualLayout>
      </c:layout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0.94309</cdr:x>
      <cdr:y>0.45242</cdr:y>
    </cdr:from>
    <cdr:to>
      <cdr:x>0.99277</cdr:x>
      <cdr:y>0.49298</cdr:y>
    </cdr:to>
    <cdr:sp macro="" textlink="">
      <cdr:nvSpPr>
        <cdr:cNvPr id="7" name="Szövegdoboz 6">
          <a:extLst xmlns:a="http://schemas.openxmlformats.org/drawingml/2006/main">
            <a:ext uri="{FF2B5EF4-FFF2-40B4-BE49-F238E27FC236}">
              <a16:creationId xmlns:a16="http://schemas.microsoft.com/office/drawing/2014/main" id="{70133746-C58D-471C-934E-EF7184958199}"/>
            </a:ext>
          </a:extLst>
        </cdr:cNvPr>
        <cdr:cNvSpPr txBox="1"/>
      </cdr:nvSpPr>
      <cdr:spPr>
        <a:xfrm xmlns:a="http://schemas.openxmlformats.org/drawingml/2006/main">
          <a:off x="9944100" y="2762250"/>
          <a:ext cx="52387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970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39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218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029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16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09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067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79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824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254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38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6900C0-ED63-40D8-9ABE-5D9B50C5896D}" type="datetimeFigureOut">
              <a:rPr lang="hu-HU" smtClean="0"/>
              <a:t>2025. 11. 03.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201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km.mnb.hu/?it=&amp;sp=&amp;fpt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0C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F627E9-4588-6D6C-5285-16023CC25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C304F4B3-3267-6101-35D2-D70E518F0E0E}"/>
              </a:ext>
            </a:extLst>
          </p:cNvPr>
          <p:cNvGrpSpPr/>
          <p:nvPr/>
        </p:nvGrpSpPr>
        <p:grpSpPr>
          <a:xfrm>
            <a:off x="0" y="1728000"/>
            <a:ext cx="4029348" cy="936000"/>
            <a:chOff x="1" y="1728000"/>
            <a:chExt cx="4029348" cy="936000"/>
          </a:xfrm>
        </p:grpSpPr>
        <p:sp>
          <p:nvSpPr>
            <p:cNvPr id="35" name="Téglalap 34">
              <a:extLst>
                <a:ext uri="{FF2B5EF4-FFF2-40B4-BE49-F238E27FC236}">
                  <a16:creationId xmlns:a16="http://schemas.microsoft.com/office/drawing/2014/main" id="{506F4D48-7E61-81A5-6586-088DD8AA8A44}"/>
                </a:ext>
              </a:extLst>
            </p:cNvPr>
            <p:cNvSpPr/>
            <p:nvPr/>
          </p:nvSpPr>
          <p:spPr>
            <a:xfrm>
              <a:off x="1" y="1728000"/>
              <a:ext cx="3561348" cy="936000"/>
            </a:xfrm>
            <a:prstGeom prst="rect">
              <a:avLst/>
            </a:prstGeom>
            <a:solidFill>
              <a:srgbClr val="23224A"/>
            </a:solidFill>
            <a:ln w="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Díjterhelési mutató</a:t>
              </a:r>
            </a:p>
          </p:txBody>
        </p:sp>
        <p:sp>
          <p:nvSpPr>
            <p:cNvPr id="36" name="Ellipszis 35">
              <a:extLst>
                <a:ext uri="{FF2B5EF4-FFF2-40B4-BE49-F238E27FC236}">
                  <a16:creationId xmlns:a16="http://schemas.microsoft.com/office/drawing/2014/main" id="{14BA3E94-EEFE-A137-8464-183832EBC4FA}"/>
                </a:ext>
              </a:extLst>
            </p:cNvPr>
            <p:cNvSpPr/>
            <p:nvPr/>
          </p:nvSpPr>
          <p:spPr>
            <a:xfrm>
              <a:off x="3093349" y="1728000"/>
              <a:ext cx="936000" cy="936000"/>
            </a:xfrm>
            <a:prstGeom prst="ellipse">
              <a:avLst/>
            </a:prstGeom>
            <a:solidFill>
              <a:srgbClr val="F7F6F2"/>
            </a:solidFill>
            <a:ln>
              <a:solidFill>
                <a:srgbClr val="23224A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2000" b="1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0,68%</a:t>
              </a:r>
            </a:p>
          </p:txBody>
        </p:sp>
      </p:grpSp>
      <p:pic>
        <p:nvPicPr>
          <p:cNvPr id="15" name="Kép 14" descr="A képen kör, embléma, szimbólum, Védjegy látható">
            <a:extLst>
              <a:ext uri="{FF2B5EF4-FFF2-40B4-BE49-F238E27FC236}">
                <a16:creationId xmlns:a16="http://schemas.microsoft.com/office/drawing/2014/main" id="{192587FE-E1A4-29FA-C950-8D85CF74C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1950" y="0"/>
            <a:ext cx="2354345" cy="1663700"/>
          </a:xfrm>
          <a:prstGeom prst="rect">
            <a:avLst/>
          </a:prstGeom>
        </p:spPr>
      </p:pic>
      <p:graphicFrame>
        <p:nvGraphicFramePr>
          <p:cNvPr id="8" name="Táblázat 7">
            <a:extLst>
              <a:ext uri="{FF2B5EF4-FFF2-40B4-BE49-F238E27FC236}">
                <a16:creationId xmlns:a16="http://schemas.microsoft.com/office/drawing/2014/main" id="{BAC7FC31-7C82-3713-E859-196B82DEF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553890"/>
              </p:ext>
            </p:extLst>
          </p:nvPr>
        </p:nvGraphicFramePr>
        <p:xfrm>
          <a:off x="-7937" y="140239"/>
          <a:ext cx="7559674" cy="135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916">
                  <a:extLst>
                    <a:ext uri="{9D8B030D-6E8A-4147-A177-3AD203B41FA5}">
                      <a16:colId xmlns:a16="http://schemas.microsoft.com/office/drawing/2014/main" val="3631217469"/>
                    </a:ext>
                  </a:extLst>
                </a:gridCol>
                <a:gridCol w="6035758">
                  <a:extLst>
                    <a:ext uri="{9D8B030D-6E8A-4147-A177-3AD203B41FA5}">
                      <a16:colId xmlns:a16="http://schemas.microsoft.com/office/drawing/2014/main" val="620593581"/>
                    </a:ext>
                  </a:extLst>
                </a:gridCol>
              </a:tblGrid>
              <a:tr h="509466">
                <a:tc rowSpan="2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4138" indent="0"/>
                      <a:r>
                        <a:rPr lang="hu-HU" sz="2800" b="1" dirty="0">
                          <a:solidFill>
                            <a:srgbClr val="23224A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Magyar Nemzeti Bank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0993"/>
                  </a:ext>
                </a:extLst>
              </a:tr>
              <a:tr h="833717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400" b="1" dirty="0">
                          <a:solidFill>
                            <a:srgbClr val="23224A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STABILAN EGY SZÁZALÉK ALATT AZ ÖNKÉNTES NYUGDÍJPÉNZTÁRAK KÖLTSÉGE</a:t>
                      </a:r>
                    </a:p>
                  </a:txBody>
                  <a:tcPr anchor="ctr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106422"/>
                  </a:ext>
                </a:extLst>
              </a:tr>
            </a:tbl>
          </a:graphicData>
        </a:graphic>
      </p:graphicFrame>
      <p:sp>
        <p:nvSpPr>
          <p:cNvPr id="5" name="Téglalap 4">
            <a:extLst>
              <a:ext uri="{FF2B5EF4-FFF2-40B4-BE49-F238E27FC236}">
                <a16:creationId xmlns:a16="http://schemas.microsoft.com/office/drawing/2014/main" id="{2F0575D3-411A-50F0-391F-512BCCEA33DB}"/>
              </a:ext>
            </a:extLst>
          </p:cNvPr>
          <p:cNvSpPr/>
          <p:nvPr/>
        </p:nvSpPr>
        <p:spPr>
          <a:xfrm>
            <a:off x="0" y="5345905"/>
            <a:ext cx="7559675" cy="5345907"/>
          </a:xfrm>
          <a:prstGeom prst="rect">
            <a:avLst/>
          </a:prstGeom>
          <a:solidFill>
            <a:srgbClr val="F7F6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3B75F841-5603-6D56-5040-3DD85461D115}"/>
              </a:ext>
            </a:extLst>
          </p:cNvPr>
          <p:cNvSpPr txBox="1"/>
          <p:nvPr/>
        </p:nvSpPr>
        <p:spPr>
          <a:xfrm>
            <a:off x="156411" y="5643275"/>
            <a:ext cx="7230978" cy="4739101"/>
          </a:xfrm>
          <a:prstGeom prst="rect">
            <a:avLst/>
          </a:prstGeom>
          <a:noFill/>
        </p:spPr>
        <p:txBody>
          <a:bodyPr wrap="square" numCol="2" spcCol="360000" rtlCol="0" anchor="t" anchorCtr="0">
            <a:noAutofit/>
          </a:bodyPr>
          <a:lstStyle/>
          <a:p>
            <a:pPr algn="just"/>
            <a:r>
              <a:rPr lang="hu-HU" sz="115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önkéntes nyugdíjpénztárak tavalyi – vagyonra vetített – díjterhelési mutatója 0,68 százalékra csökkent, változatlan befektetési és minimálisan apadó működési költségrészekkel. A pénztárak így továbbra is az egyik legolcsóbb nyugdíj-előtakarékossági lehetőséget ajánlják ügyfeleiknek.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endParaRPr lang="hu-HU" sz="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önkéntes nyugdíjpénztárak költségeit visszamenőleg jelző díjterhelési mutató 2024-ben átlagosan 0,68 százalékra csökkent az előző évi 0,69 százalékról. A mutató egyik eleme, a tagoktól levont működési díjrész kis mértékben 0,26 százalékra esett vissza, miközben a befektetés,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vagyonkezelés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kapcsán számított díjterhelés változatlanul 0,42 százalék maradt. A működési költségek apadásának oka, hogy e mutatót a pénztárak vagyonára vetítik, márpedig a befizetéseknek és a kiváló hozamoknak köszönhetően a szektor vagyona összességében 15,4 százalékkal bővült tavaly.</a:t>
            </a:r>
          </a:p>
          <a:p>
            <a:pPr algn="just">
              <a:spcBef>
                <a:spcPts val="600"/>
              </a:spcBef>
            </a:pP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korrigált díjterhelési mutató 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amely a vagyonhatás kiszűrésével, egy átlagos, 30 éves felhalmozási időszakkal rendelkező tag hipotetikus megtakarításához viszonyítja a tagi költségeket – az előző két évhez hasonlóan </a:t>
            </a: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0,73 százalék maradt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Ezen belül változatlanul alakultak a működési (0,31 százalék) és a befektetési (0,42 százalék) költséghányadok is.</a:t>
            </a:r>
          </a:p>
          <a:p>
            <a:pPr algn="just">
              <a:spcBef>
                <a:spcPts val="600"/>
              </a:spcBef>
            </a:pP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2025-ben a 30 éves pénztári teljes költségmutató 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150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előző évi átlagosan 0,9 százalékos értéke minimálisan, 0,93 százalékra módosult. 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Ennek elsődleges oka, hogy a pénztárak a mutató számításához az MNB ajánlásának megfelelően az Európai Biztosítás- és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Foglalkoztatóinyugdíj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hatóság (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EIOPA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tavaly decemberi kockázatmentes hozamgörbéjét használják, aminek értéke kis mértékben nőtt a 2023. évivel összevetve.</a:t>
            </a:r>
          </a:p>
          <a:p>
            <a:pPr algn="just">
              <a:spcBef>
                <a:spcPts val="600"/>
              </a:spcBef>
            </a:pP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150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a visszatekintő, csak az előző évi tagdíjból levont működési, likviditási költségekkel számoló díjterhelési mutatókkal szemben –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előretekintve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modellezi a pénztártagok hosszú távú, a teljes várható előtakarékoskodás időszakára eső terheit. Ezt a pénztárak honlapjaikon is közzéteszik, s azok az MNB honlapján </a:t>
            </a:r>
            <a:r>
              <a:rPr lang="hu-HU" sz="115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össze is hasonlíthatók az élet- és nyugdíjbiztosítási </a:t>
            </a:r>
            <a:r>
              <a:rPr lang="hu-HU" sz="115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TKM-ekkel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(akár 10 vagy 20 éves periódusra is). A fogyasztók így a különböző előtakarékossági formák között nem csak a hozamadatok, hanem a megtakarítást terhelő költségek alapján is választhatnak.</a:t>
            </a:r>
          </a:p>
          <a:p>
            <a:pPr algn="just">
              <a:spcBef>
                <a:spcPts val="600"/>
              </a:spcBef>
            </a:pP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önkéntes nyugdíjpénztárak valamennyi költségmutatója így hosszú távon is 1 százalék alatti, ami azt jelzi: a szektor ajánlatai változatlanul rendkívül versenyképesek az egyéb nyugdíjcélú öngondoskodási termékekkel összevetve.</a:t>
            </a: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160C8135-4857-927E-2B14-0DA3FD75A8F7}"/>
              </a:ext>
            </a:extLst>
          </p:cNvPr>
          <p:cNvSpPr/>
          <p:nvPr/>
        </p:nvSpPr>
        <p:spPr>
          <a:xfrm>
            <a:off x="156411" y="5314007"/>
            <a:ext cx="1552073" cy="4036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Összefoglaló</a:t>
            </a:r>
            <a:endParaRPr lang="hu-HU" sz="1600" b="1" dirty="0">
              <a:solidFill>
                <a:srgbClr val="23224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2" name="Csoportba foglalás 31">
            <a:extLst>
              <a:ext uri="{FF2B5EF4-FFF2-40B4-BE49-F238E27FC236}">
                <a16:creationId xmlns:a16="http://schemas.microsoft.com/office/drawing/2014/main" id="{24A7B763-5F47-57FD-820D-F3BD2FCFD91B}"/>
              </a:ext>
            </a:extLst>
          </p:cNvPr>
          <p:cNvGrpSpPr/>
          <p:nvPr/>
        </p:nvGrpSpPr>
        <p:grpSpPr>
          <a:xfrm>
            <a:off x="0" y="2901600"/>
            <a:ext cx="4787337" cy="936000"/>
            <a:chOff x="0" y="1728000"/>
            <a:chExt cx="4787337" cy="936000"/>
          </a:xfrm>
        </p:grpSpPr>
        <p:sp>
          <p:nvSpPr>
            <p:cNvPr id="18" name="Téglalap 17">
              <a:extLst>
                <a:ext uri="{FF2B5EF4-FFF2-40B4-BE49-F238E27FC236}">
                  <a16:creationId xmlns:a16="http://schemas.microsoft.com/office/drawing/2014/main" id="{39C88A2A-8000-01B7-5D8A-ED6E92D37ECD}"/>
                </a:ext>
              </a:extLst>
            </p:cNvPr>
            <p:cNvSpPr/>
            <p:nvPr/>
          </p:nvSpPr>
          <p:spPr>
            <a:xfrm>
              <a:off x="0" y="1728000"/>
              <a:ext cx="4319337" cy="936000"/>
            </a:xfrm>
            <a:prstGeom prst="rect">
              <a:avLst/>
            </a:prstGeom>
            <a:solidFill>
              <a:srgbClr val="23224A"/>
            </a:solidFill>
            <a:ln w="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Korrigált díjterhelési mutató</a:t>
              </a:r>
            </a:p>
          </p:txBody>
        </p:sp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13DD71C2-9618-4996-8DC8-2FA61F9F8642}"/>
                </a:ext>
              </a:extLst>
            </p:cNvPr>
            <p:cNvSpPr/>
            <p:nvPr/>
          </p:nvSpPr>
          <p:spPr>
            <a:xfrm>
              <a:off x="3851337" y="1728000"/>
              <a:ext cx="936000" cy="936000"/>
            </a:xfrm>
            <a:prstGeom prst="ellipse">
              <a:avLst/>
            </a:prstGeom>
            <a:solidFill>
              <a:srgbClr val="F7F6F2"/>
            </a:solidFill>
            <a:ln>
              <a:solidFill>
                <a:srgbClr val="23224A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2000" b="1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0,73%</a:t>
              </a:r>
            </a:p>
          </p:txBody>
        </p:sp>
      </p:grpSp>
      <p:grpSp>
        <p:nvGrpSpPr>
          <p:cNvPr id="37" name="Csoportba foglalás 36">
            <a:extLst>
              <a:ext uri="{FF2B5EF4-FFF2-40B4-BE49-F238E27FC236}">
                <a16:creationId xmlns:a16="http://schemas.microsoft.com/office/drawing/2014/main" id="{F91278B2-44DE-ED23-6FC4-BC7B3EED6A7A}"/>
              </a:ext>
            </a:extLst>
          </p:cNvPr>
          <p:cNvGrpSpPr/>
          <p:nvPr/>
        </p:nvGrpSpPr>
        <p:grpSpPr>
          <a:xfrm>
            <a:off x="0" y="4072168"/>
            <a:ext cx="5827105" cy="936000"/>
            <a:chOff x="0" y="1728000"/>
            <a:chExt cx="5827105" cy="936000"/>
          </a:xfrm>
        </p:grpSpPr>
        <p:sp>
          <p:nvSpPr>
            <p:cNvPr id="38" name="Téglalap 37">
              <a:extLst>
                <a:ext uri="{FF2B5EF4-FFF2-40B4-BE49-F238E27FC236}">
                  <a16:creationId xmlns:a16="http://schemas.microsoft.com/office/drawing/2014/main" id="{0210C92F-B383-2B5C-6C04-C1A48AC6F55A}"/>
                </a:ext>
              </a:extLst>
            </p:cNvPr>
            <p:cNvSpPr/>
            <p:nvPr/>
          </p:nvSpPr>
          <p:spPr>
            <a:xfrm>
              <a:off x="0" y="1728000"/>
              <a:ext cx="5354053" cy="936000"/>
            </a:xfrm>
            <a:prstGeom prst="rect">
              <a:avLst/>
            </a:prstGeom>
            <a:solidFill>
              <a:srgbClr val="23224A"/>
            </a:solidFill>
            <a:ln w="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Teljes költségmutató 30 éves </a:t>
              </a:r>
              <a:r>
                <a:rPr lang="hu-HU" sz="19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900" baseline="-250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9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Ellipszis 38">
              <a:extLst>
                <a:ext uri="{FF2B5EF4-FFF2-40B4-BE49-F238E27FC236}">
                  <a16:creationId xmlns:a16="http://schemas.microsoft.com/office/drawing/2014/main" id="{30C61734-69AB-0F97-0F1D-3052F5B1C4AC}"/>
                </a:ext>
              </a:extLst>
            </p:cNvPr>
            <p:cNvSpPr/>
            <p:nvPr/>
          </p:nvSpPr>
          <p:spPr>
            <a:xfrm>
              <a:off x="4891105" y="1728000"/>
              <a:ext cx="936000" cy="936000"/>
            </a:xfrm>
            <a:prstGeom prst="ellipse">
              <a:avLst/>
            </a:prstGeom>
            <a:solidFill>
              <a:srgbClr val="F7F6F2"/>
            </a:solidFill>
            <a:ln>
              <a:solidFill>
                <a:srgbClr val="23224A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2000" b="1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0,93%</a:t>
              </a:r>
            </a:p>
          </p:txBody>
        </p:sp>
      </p:grpSp>
      <p:pic>
        <p:nvPicPr>
          <p:cNvPr id="2" name="Kép 1">
            <a:extLst>
              <a:ext uri="{FF2B5EF4-FFF2-40B4-BE49-F238E27FC236}">
                <a16:creationId xmlns:a16="http://schemas.microsoft.com/office/drawing/2014/main" id="{DD39D6AE-ADCD-AF1D-66AF-77F79D9E35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491" y="1710898"/>
            <a:ext cx="2126701" cy="212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8E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582138-02E3-C105-23F0-8B070AE96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>
            <a:extLst>
              <a:ext uri="{FF2B5EF4-FFF2-40B4-BE49-F238E27FC236}">
                <a16:creationId xmlns:a16="http://schemas.microsoft.com/office/drawing/2014/main" id="{27D240B5-A0DB-1412-723B-19B772B01A33}"/>
              </a:ext>
            </a:extLst>
          </p:cNvPr>
          <p:cNvSpPr/>
          <p:nvPr/>
        </p:nvSpPr>
        <p:spPr>
          <a:xfrm>
            <a:off x="185529" y="0"/>
            <a:ext cx="7141704" cy="504000"/>
          </a:xfrm>
          <a:prstGeom prst="rect">
            <a:avLst/>
          </a:prstGeom>
          <a:solidFill>
            <a:srgbClr val="23224A"/>
          </a:solidFill>
          <a:ln w="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DÍJTERHELÉSI MUTATÓ</a:t>
            </a:r>
            <a:endParaRPr lang="hu-HU" sz="20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B97232BA-9CD9-9898-1D6E-27807653A3CF}"/>
              </a:ext>
            </a:extLst>
          </p:cNvPr>
          <p:cNvGrpSpPr/>
          <p:nvPr/>
        </p:nvGrpSpPr>
        <p:grpSpPr>
          <a:xfrm>
            <a:off x="0" y="9321875"/>
            <a:ext cx="7559675" cy="1420041"/>
            <a:chOff x="0" y="9321875"/>
            <a:chExt cx="7559675" cy="1420041"/>
          </a:xfrm>
        </p:grpSpPr>
        <p:sp>
          <p:nvSpPr>
            <p:cNvPr id="4" name="Téglalap 3">
              <a:extLst>
                <a:ext uri="{FF2B5EF4-FFF2-40B4-BE49-F238E27FC236}">
                  <a16:creationId xmlns:a16="http://schemas.microsoft.com/office/drawing/2014/main" id="{E8204F19-9B85-01A6-EEAC-A959D99F9F2A}"/>
                </a:ext>
              </a:extLst>
            </p:cNvPr>
            <p:cNvSpPr/>
            <p:nvPr/>
          </p:nvSpPr>
          <p:spPr>
            <a:xfrm>
              <a:off x="0" y="10042288"/>
              <a:ext cx="7559675" cy="659917"/>
            </a:xfrm>
            <a:prstGeom prst="rect">
              <a:avLst/>
            </a:prstGeom>
            <a:solidFill>
              <a:srgbClr val="D6D0C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9" name="Csoportba foglalás 8">
              <a:extLst>
                <a:ext uri="{FF2B5EF4-FFF2-40B4-BE49-F238E27FC236}">
                  <a16:creationId xmlns:a16="http://schemas.microsoft.com/office/drawing/2014/main" id="{C05545F3-92D4-3E48-1A8E-2948E1778296}"/>
                </a:ext>
              </a:extLst>
            </p:cNvPr>
            <p:cNvGrpSpPr/>
            <p:nvPr/>
          </p:nvGrpSpPr>
          <p:grpSpPr>
            <a:xfrm>
              <a:off x="72000" y="9321875"/>
              <a:ext cx="2009537" cy="1420041"/>
              <a:chOff x="-172279" y="9321875"/>
              <a:chExt cx="2009537" cy="1420041"/>
            </a:xfrm>
          </p:grpSpPr>
          <p:sp>
            <p:nvSpPr>
              <p:cNvPr id="7" name="Ellipszis 6">
                <a:extLst>
                  <a:ext uri="{FF2B5EF4-FFF2-40B4-BE49-F238E27FC236}">
                    <a16:creationId xmlns:a16="http://schemas.microsoft.com/office/drawing/2014/main" id="{F264E48C-14ED-03BF-ED2D-EA2D9FC04E6C}"/>
                  </a:ext>
                </a:extLst>
              </p:cNvPr>
              <p:cNvSpPr/>
              <p:nvPr/>
            </p:nvSpPr>
            <p:spPr>
              <a:xfrm>
                <a:off x="180000" y="9360000"/>
                <a:ext cx="1296000" cy="1296000"/>
              </a:xfrm>
              <a:prstGeom prst="ellipse">
                <a:avLst/>
              </a:prstGeom>
              <a:solidFill>
                <a:srgbClr val="D6D0C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pic>
            <p:nvPicPr>
              <p:cNvPr id="6" name="Kép 5" descr="A képen kör, embléma, szimbólum, Védjegy látható&#10;&#10;Előfordulhat, hogy a mesterséges intelligencia által létrehozott tartalom helytelen.">
                <a:extLst>
                  <a:ext uri="{FF2B5EF4-FFF2-40B4-BE49-F238E27FC236}">
                    <a16:creationId xmlns:a16="http://schemas.microsoft.com/office/drawing/2014/main" id="{15949DBB-64E0-29F3-01E7-FE97373746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72279" y="9321875"/>
                <a:ext cx="2009537" cy="1420041"/>
              </a:xfrm>
              <a:prstGeom prst="rect">
                <a:avLst/>
              </a:prstGeom>
            </p:spPr>
          </p:pic>
        </p:grp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15EF8523-9430-2094-205F-54505997A666}"/>
                </a:ext>
              </a:extLst>
            </p:cNvPr>
            <p:cNvSpPr txBox="1"/>
            <p:nvPr/>
          </p:nvSpPr>
          <p:spPr>
            <a:xfrm>
              <a:off x="2971799" y="10202969"/>
              <a:ext cx="4587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MNB </a:t>
              </a:r>
              <a:r>
                <a:rPr lang="hu-HU" sz="1600" dirty="0">
                  <a:solidFill>
                    <a:srgbClr val="23224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|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PÉNZTÁRI DÍJTERHELÉS 2024 ÉS </a:t>
              </a:r>
              <a:r>
                <a:rPr lang="hu-HU" sz="16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TKM</a:t>
              </a:r>
              <a:r>
                <a:rPr lang="hu-HU" sz="1600" baseline="-250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NYP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2025</a:t>
              </a:r>
            </a:p>
          </p:txBody>
        </p:sp>
      </p:grp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19B78A96-8687-6CE2-7491-C4442B0FFC14}"/>
              </a:ext>
            </a:extLst>
          </p:cNvPr>
          <p:cNvSpPr txBox="1">
            <a:spLocks/>
          </p:cNvSpPr>
          <p:nvPr/>
        </p:nvSpPr>
        <p:spPr>
          <a:xfrm>
            <a:off x="5265737" y="1106836"/>
            <a:ext cx="206149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díjterhelési mutató kedvező mértékéhez hozzájárult, hogy 2024-ben a befektetési eredményeknek köszönhetően jelentős mértékű, 15 százalékos vagyonnövekedés volt szektor szinten az önkéntes nyugdíjpénztáraknál.</a:t>
            </a:r>
            <a:endParaRPr lang="hu-HU" sz="1400" dirty="0">
              <a:solidFill>
                <a:srgbClr val="23224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3F377E85-B156-ABC7-16AC-409784A8ABDA}"/>
              </a:ext>
            </a:extLst>
          </p:cNvPr>
          <p:cNvSpPr txBox="1">
            <a:spLocks/>
          </p:cNvSpPr>
          <p:nvPr/>
        </p:nvSpPr>
        <p:spPr>
          <a:xfrm>
            <a:off x="185529" y="5817243"/>
            <a:ext cx="19680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korrigált díjterhelési mutató egy átlagos, 30 éves felhalmozási időszakkal rendelkező tag által az időszakban – a teljes tagdíjbefizetésekből – felhalmozott hipotetikus, átlagos vagyontömeghez mért költségarányt mutatja, melynek alakulását a pénztárak vagyonának változása nem befolyásolja.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E7C16BE-01CE-84C9-3B4A-04D5FA07C7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6464525"/>
              </p:ext>
            </p:extLst>
          </p:nvPr>
        </p:nvGraphicFramePr>
        <p:xfrm>
          <a:off x="185529" y="649525"/>
          <a:ext cx="5012113" cy="3597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E498A78-1C41-3339-E801-45A83B177F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721124"/>
              </p:ext>
            </p:extLst>
          </p:nvPr>
        </p:nvGraphicFramePr>
        <p:xfrm>
          <a:off x="2153537" y="5745486"/>
          <a:ext cx="4981859" cy="3656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églalap 10">
            <a:extLst>
              <a:ext uri="{FF2B5EF4-FFF2-40B4-BE49-F238E27FC236}">
                <a16:creationId xmlns:a16="http://schemas.microsoft.com/office/drawing/2014/main" id="{C0220E1F-49A1-1D7E-BCD0-701CB7F0A293}"/>
              </a:ext>
            </a:extLst>
          </p:cNvPr>
          <p:cNvSpPr/>
          <p:nvPr/>
        </p:nvSpPr>
        <p:spPr>
          <a:xfrm>
            <a:off x="185529" y="4801472"/>
            <a:ext cx="7141704" cy="504000"/>
          </a:xfrm>
          <a:prstGeom prst="rect">
            <a:avLst/>
          </a:prstGeom>
          <a:solidFill>
            <a:srgbClr val="23224A"/>
          </a:solidFill>
          <a:ln w="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KORRIGÁLT DÍJTERHELÉSI MUTATÓ</a:t>
            </a:r>
            <a:endParaRPr lang="hu-HU" sz="20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06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8E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2343D4-111C-2DED-66C1-AA9668619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>
            <a:extLst>
              <a:ext uri="{FF2B5EF4-FFF2-40B4-BE49-F238E27FC236}">
                <a16:creationId xmlns:a16="http://schemas.microsoft.com/office/drawing/2014/main" id="{737BA3E5-B80E-3945-ADA7-C975CB4CFE2A}"/>
              </a:ext>
            </a:extLst>
          </p:cNvPr>
          <p:cNvSpPr/>
          <p:nvPr/>
        </p:nvSpPr>
        <p:spPr>
          <a:xfrm>
            <a:off x="0" y="0"/>
            <a:ext cx="7559675" cy="1038137"/>
          </a:xfrm>
          <a:prstGeom prst="rect">
            <a:avLst/>
          </a:prstGeom>
          <a:solidFill>
            <a:srgbClr val="23224A"/>
          </a:solidFill>
          <a:ln w="0">
            <a:solidFill>
              <a:srgbClr val="23224A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sz="19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A86C8B24-17D4-DA38-1DDC-167D06EDDA72}"/>
              </a:ext>
            </a:extLst>
          </p:cNvPr>
          <p:cNvSpPr/>
          <p:nvPr/>
        </p:nvSpPr>
        <p:spPr>
          <a:xfrm>
            <a:off x="0" y="1044186"/>
            <a:ext cx="7559675" cy="2892087"/>
          </a:xfrm>
          <a:prstGeom prst="rect">
            <a:avLst/>
          </a:prstGeom>
          <a:solidFill>
            <a:srgbClr val="EBE8E1"/>
          </a:solidFill>
          <a:ln w="0">
            <a:solidFill>
              <a:srgbClr val="23224A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sz="1900" baseline="-25000" dirty="0">
              <a:solidFill>
                <a:srgbClr val="23224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186A0912-C84C-B054-DFFC-86A3411D21DF}"/>
              </a:ext>
            </a:extLst>
          </p:cNvPr>
          <p:cNvGrpSpPr/>
          <p:nvPr/>
        </p:nvGrpSpPr>
        <p:grpSpPr>
          <a:xfrm>
            <a:off x="0" y="9321875"/>
            <a:ext cx="7559675" cy="1420041"/>
            <a:chOff x="0" y="9321875"/>
            <a:chExt cx="7559675" cy="1420041"/>
          </a:xfrm>
        </p:grpSpPr>
        <p:sp>
          <p:nvSpPr>
            <p:cNvPr id="4" name="Téglalap 3">
              <a:extLst>
                <a:ext uri="{FF2B5EF4-FFF2-40B4-BE49-F238E27FC236}">
                  <a16:creationId xmlns:a16="http://schemas.microsoft.com/office/drawing/2014/main" id="{3578E15F-7207-2A12-5455-90A68B48957A}"/>
                </a:ext>
              </a:extLst>
            </p:cNvPr>
            <p:cNvSpPr/>
            <p:nvPr/>
          </p:nvSpPr>
          <p:spPr>
            <a:xfrm>
              <a:off x="0" y="10031896"/>
              <a:ext cx="7559675" cy="659917"/>
            </a:xfrm>
            <a:prstGeom prst="rect">
              <a:avLst/>
            </a:prstGeom>
            <a:solidFill>
              <a:srgbClr val="D6D0C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9" name="Csoportba foglalás 8">
              <a:extLst>
                <a:ext uri="{FF2B5EF4-FFF2-40B4-BE49-F238E27FC236}">
                  <a16:creationId xmlns:a16="http://schemas.microsoft.com/office/drawing/2014/main" id="{BF9DBB94-FB75-856A-F8A4-455B074B1386}"/>
                </a:ext>
              </a:extLst>
            </p:cNvPr>
            <p:cNvGrpSpPr/>
            <p:nvPr/>
          </p:nvGrpSpPr>
          <p:grpSpPr>
            <a:xfrm>
              <a:off x="72000" y="9321875"/>
              <a:ext cx="2009537" cy="1420041"/>
              <a:chOff x="-172279" y="9321875"/>
              <a:chExt cx="2009537" cy="1420041"/>
            </a:xfrm>
          </p:grpSpPr>
          <p:sp>
            <p:nvSpPr>
              <p:cNvPr id="7" name="Ellipszis 6">
                <a:extLst>
                  <a:ext uri="{FF2B5EF4-FFF2-40B4-BE49-F238E27FC236}">
                    <a16:creationId xmlns:a16="http://schemas.microsoft.com/office/drawing/2014/main" id="{829053DE-C845-BF0B-E38A-628DCF15FE21}"/>
                  </a:ext>
                </a:extLst>
              </p:cNvPr>
              <p:cNvSpPr/>
              <p:nvPr/>
            </p:nvSpPr>
            <p:spPr>
              <a:xfrm>
                <a:off x="180000" y="9360000"/>
                <a:ext cx="1296000" cy="1296000"/>
              </a:xfrm>
              <a:prstGeom prst="ellipse">
                <a:avLst/>
              </a:prstGeom>
              <a:solidFill>
                <a:srgbClr val="D6D0C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pic>
            <p:nvPicPr>
              <p:cNvPr id="6" name="Kép 5" descr="A képen kör, embléma, szimbólum, Védjegy látható&#10;&#10;Előfordulhat, hogy a mesterséges intelligencia által létrehozott tartalom helytelen.">
                <a:extLst>
                  <a:ext uri="{FF2B5EF4-FFF2-40B4-BE49-F238E27FC236}">
                    <a16:creationId xmlns:a16="http://schemas.microsoft.com/office/drawing/2014/main" id="{30536805-AFE0-2104-21BD-1A55C2A0D6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72279" y="9321875"/>
                <a:ext cx="2009537" cy="1420041"/>
              </a:xfrm>
              <a:prstGeom prst="rect">
                <a:avLst/>
              </a:prstGeom>
            </p:spPr>
          </p:pic>
        </p:grp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8E4A9252-F223-6C90-0EB5-EFF22A4D1CD3}"/>
                </a:ext>
              </a:extLst>
            </p:cNvPr>
            <p:cNvSpPr txBox="1"/>
            <p:nvPr/>
          </p:nvSpPr>
          <p:spPr>
            <a:xfrm>
              <a:off x="3008084" y="10221083"/>
              <a:ext cx="44795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MNB </a:t>
              </a:r>
              <a:r>
                <a:rPr lang="hu-HU" sz="1600" dirty="0">
                  <a:solidFill>
                    <a:srgbClr val="23224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|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PÉNZTÁRI DÍJTERHELÉS 2024 ÉS </a:t>
              </a:r>
              <a:r>
                <a:rPr lang="hu-HU" sz="16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TKM</a:t>
              </a:r>
              <a:r>
                <a:rPr lang="hu-HU" sz="1600" baseline="-250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NYP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2025</a:t>
              </a:r>
            </a:p>
          </p:txBody>
        </p:sp>
      </p:grp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0352C756-537E-2A1B-68F5-B26FDE0E8D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6629344"/>
              </p:ext>
            </p:extLst>
          </p:nvPr>
        </p:nvGraphicFramePr>
        <p:xfrm>
          <a:off x="170315" y="3784798"/>
          <a:ext cx="7219044" cy="5575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Ellipszis 13">
            <a:extLst>
              <a:ext uri="{FF2B5EF4-FFF2-40B4-BE49-F238E27FC236}">
                <a16:creationId xmlns:a16="http://schemas.microsoft.com/office/drawing/2014/main" id="{B0CA2634-B5A3-B9F7-928D-F7743F934B2E}"/>
              </a:ext>
            </a:extLst>
          </p:cNvPr>
          <p:cNvSpPr/>
          <p:nvPr/>
        </p:nvSpPr>
        <p:spPr>
          <a:xfrm>
            <a:off x="1438492" y="9073830"/>
            <a:ext cx="108000" cy="108000"/>
          </a:xfrm>
          <a:prstGeom prst="ellipse">
            <a:avLst/>
          </a:prstGeom>
          <a:solidFill>
            <a:srgbClr val="FFC000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EB1ECF8F-AA99-50E4-1EAF-0EDF3746F567}"/>
              </a:ext>
            </a:extLst>
          </p:cNvPr>
          <p:cNvSpPr/>
          <p:nvPr/>
        </p:nvSpPr>
        <p:spPr>
          <a:xfrm>
            <a:off x="4359925" y="9073830"/>
            <a:ext cx="108000" cy="108000"/>
          </a:xfrm>
          <a:prstGeom prst="ellipse">
            <a:avLst/>
          </a:prstGeom>
          <a:solidFill>
            <a:srgbClr val="23224A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BFDB99B4-BCAF-217B-5CFB-CB82DA26F21B}"/>
              </a:ext>
            </a:extLst>
          </p:cNvPr>
          <p:cNvSpPr txBox="1"/>
          <p:nvPr/>
        </p:nvSpPr>
        <p:spPr>
          <a:xfrm>
            <a:off x="0" y="1045486"/>
            <a:ext cx="75596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átlagos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értékek mindegyik időtávon kis mértékben növekedtek az előző évhez képest. A növekedés elsődleges oka, hogy a pénztárak az MNB ajánlásának megfelelően a mutató kiszámításához az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EIOPA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által a felülvizsgálatot megelőző év decemberére meghatározott és közzétett kockázatmentes forint hozamgörbét használják. A hozamgörbe értékei 2024-ben emelkedtek és emiatt a 2025-ben felülvizsgált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értékek – az egyéb költségparaméterek változatlansága esetén is – kismértékben növekedtek. A korrigált díjterhelési mutató és a 30 éves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összevethető, mivel a korrigált díjterhelési mutató számítási módszertana is közvetve 30 éves felhalmozási időszakot feltételez, és a tagok jelentős része is várhatóan 30 évet fog a rendszerben tölteni. </a:t>
            </a:r>
          </a:p>
          <a:p>
            <a:pPr algn="just">
              <a:spcBef>
                <a:spcPts val="600"/>
              </a:spcBef>
            </a:pP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Választható portfóliós rendszert működtető pénztárak esetében az egyes portfóliók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 eltérő. Az alacsonyabb kockázatú, döntően állampapír, illetve pénzpiaci jellegű befektetéseket tartalmazó portfóliók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 kisebb, mint a részvény befektetéseket nagyobb arányban tartalmazóké. Ennek oka, hogy a részvényeket nagyobb arányban tartalmazó portfóliók vagyonkezelési költsége magasabb. A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értékek számolásánál a közvetett befektetési költségeket is figyelembe kell venni, a díjterhelési mutatóban ugyanakkor a közvetett befektetési költségek nem jelennek meg. Ha egy portfólió jelentős mértékben tartja befektetési alapok jegyeit, a díjterhelési mutatónál magasabb lesz a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 a figyelembe vett közvetett befektetési költségek miatt.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E8D66858-7093-B2A8-C53B-E66379582017}"/>
              </a:ext>
            </a:extLst>
          </p:cNvPr>
          <p:cNvSpPr txBox="1"/>
          <p:nvPr/>
        </p:nvSpPr>
        <p:spPr>
          <a:xfrm>
            <a:off x="0" y="58831"/>
            <a:ext cx="354931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900" dirty="0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PÉNZTÁRI </a:t>
            </a:r>
            <a:r>
              <a:rPr lang="hu-HU" sz="1900" dirty="0" err="1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900" baseline="-25000" dirty="0" err="1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900" baseline="-25000" dirty="0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hu-HU" sz="1900" dirty="0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2025</a:t>
            </a:r>
            <a:endParaRPr lang="hu-HU" sz="1900" baseline="-25000" dirty="0">
              <a:solidFill>
                <a:srgbClr val="F7F6F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FC462DE2-0A73-CAF4-60E7-40C0A31DE5DB}"/>
              </a:ext>
            </a:extLst>
          </p:cNvPr>
          <p:cNvSpPr txBox="1"/>
          <p:nvPr/>
        </p:nvSpPr>
        <p:spPr>
          <a:xfrm>
            <a:off x="1809681" y="9314481"/>
            <a:ext cx="55796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 A 2024. december 31-i fordulónappal beolvadt Postás Nyugdíjpénztár portfóliói a befogadó Aranykor Nyugdíjpénztárban működnek tovább.</a:t>
            </a:r>
          </a:p>
          <a:p>
            <a:r>
              <a:rPr lang="hu-HU" sz="105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** A Taurus </a:t>
            </a:r>
            <a:r>
              <a:rPr lang="hu-HU" sz="105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Nyugdíjpénztár 2024. december 31-i fordulónappal beolvadt az Életút Nyugdíjpénztárba.</a:t>
            </a: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80DF5F7A-E838-5220-9E72-321F4ED14EAA}"/>
              </a:ext>
            </a:extLst>
          </p:cNvPr>
          <p:cNvGrpSpPr/>
          <p:nvPr/>
        </p:nvGrpSpPr>
        <p:grpSpPr>
          <a:xfrm>
            <a:off x="170314" y="456548"/>
            <a:ext cx="2179367" cy="540000"/>
            <a:chOff x="71999" y="393205"/>
            <a:chExt cx="2179367" cy="540000"/>
          </a:xfrm>
        </p:grpSpPr>
        <p:sp>
          <p:nvSpPr>
            <p:cNvPr id="11" name="Téglalap: lekerekített 10">
              <a:extLst>
                <a:ext uri="{FF2B5EF4-FFF2-40B4-BE49-F238E27FC236}">
                  <a16:creationId xmlns:a16="http://schemas.microsoft.com/office/drawing/2014/main" id="{CB91B67D-2380-307E-FC00-5D944C80C31B}"/>
                </a:ext>
              </a:extLst>
            </p:cNvPr>
            <p:cNvSpPr/>
            <p:nvPr/>
          </p:nvSpPr>
          <p:spPr>
            <a:xfrm>
              <a:off x="71999" y="519068"/>
              <a:ext cx="1980000" cy="316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Átlagos 10 éves </a:t>
              </a:r>
              <a:r>
                <a:rPr lang="hu-HU" sz="12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200" baseline="-250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200" baseline="-2500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Ellipszis 12">
              <a:extLst>
                <a:ext uri="{FF2B5EF4-FFF2-40B4-BE49-F238E27FC236}">
                  <a16:creationId xmlns:a16="http://schemas.microsoft.com/office/drawing/2014/main" id="{A7245BBB-FF05-AE1F-631A-F6337474F757}"/>
                </a:ext>
              </a:extLst>
            </p:cNvPr>
            <p:cNvSpPr/>
            <p:nvPr/>
          </p:nvSpPr>
          <p:spPr>
            <a:xfrm>
              <a:off x="1711366" y="393205"/>
              <a:ext cx="540000" cy="54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23224A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1,67%</a:t>
              </a:r>
            </a:p>
          </p:txBody>
        </p:sp>
      </p:grp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9F630957-1D37-4CD5-18DB-E0DCCDB9957B}"/>
              </a:ext>
            </a:extLst>
          </p:cNvPr>
          <p:cNvGrpSpPr/>
          <p:nvPr/>
        </p:nvGrpSpPr>
        <p:grpSpPr>
          <a:xfrm>
            <a:off x="2631510" y="466987"/>
            <a:ext cx="2146596" cy="540000"/>
            <a:chOff x="71999" y="403644"/>
            <a:chExt cx="2146596" cy="540000"/>
          </a:xfrm>
        </p:grpSpPr>
        <p:sp>
          <p:nvSpPr>
            <p:cNvPr id="20" name="Téglalap: lekerekített 19">
              <a:extLst>
                <a:ext uri="{FF2B5EF4-FFF2-40B4-BE49-F238E27FC236}">
                  <a16:creationId xmlns:a16="http://schemas.microsoft.com/office/drawing/2014/main" id="{CBF9E9EE-DF8B-0018-CE94-99C563493ABB}"/>
                </a:ext>
              </a:extLst>
            </p:cNvPr>
            <p:cNvSpPr/>
            <p:nvPr/>
          </p:nvSpPr>
          <p:spPr>
            <a:xfrm>
              <a:off x="71999" y="519068"/>
              <a:ext cx="1980000" cy="316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Átlagos 20 éves </a:t>
              </a:r>
              <a:r>
                <a:rPr lang="hu-HU" sz="12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200" baseline="-250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200" baseline="-2500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0D81504B-0DE1-545E-AB12-D978D1AD3434}"/>
                </a:ext>
              </a:extLst>
            </p:cNvPr>
            <p:cNvSpPr/>
            <p:nvPr/>
          </p:nvSpPr>
          <p:spPr>
            <a:xfrm>
              <a:off x="1678595" y="403644"/>
              <a:ext cx="540000" cy="54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23224A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1,09%</a:t>
              </a:r>
            </a:p>
          </p:txBody>
        </p:sp>
      </p:grpSp>
      <p:grpSp>
        <p:nvGrpSpPr>
          <p:cNvPr id="22" name="Csoportba foglalás 21">
            <a:extLst>
              <a:ext uri="{FF2B5EF4-FFF2-40B4-BE49-F238E27FC236}">
                <a16:creationId xmlns:a16="http://schemas.microsoft.com/office/drawing/2014/main" id="{FF733388-6B6A-F006-7D0B-BA8F161624C0}"/>
              </a:ext>
            </a:extLst>
          </p:cNvPr>
          <p:cNvGrpSpPr/>
          <p:nvPr/>
        </p:nvGrpSpPr>
        <p:grpSpPr>
          <a:xfrm>
            <a:off x="5059935" y="474052"/>
            <a:ext cx="2250000" cy="540000"/>
            <a:chOff x="71999" y="428966"/>
            <a:chExt cx="2250000" cy="540000"/>
          </a:xfrm>
        </p:grpSpPr>
        <p:sp>
          <p:nvSpPr>
            <p:cNvPr id="23" name="Téglalap: lekerekített 22">
              <a:extLst>
                <a:ext uri="{FF2B5EF4-FFF2-40B4-BE49-F238E27FC236}">
                  <a16:creationId xmlns:a16="http://schemas.microsoft.com/office/drawing/2014/main" id="{ECA43156-CFBB-AD77-E78B-83D21C66BB89}"/>
                </a:ext>
              </a:extLst>
            </p:cNvPr>
            <p:cNvSpPr/>
            <p:nvPr/>
          </p:nvSpPr>
          <p:spPr>
            <a:xfrm>
              <a:off x="71999" y="519068"/>
              <a:ext cx="1980000" cy="316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Átlagos 30 éves </a:t>
              </a:r>
              <a:r>
                <a:rPr lang="hu-HU" sz="12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200" baseline="-250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200" baseline="-2500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Ellipszis 23">
              <a:extLst>
                <a:ext uri="{FF2B5EF4-FFF2-40B4-BE49-F238E27FC236}">
                  <a16:creationId xmlns:a16="http://schemas.microsoft.com/office/drawing/2014/main" id="{04ED233C-E84B-5A6F-78FE-A7236A7A1EAF}"/>
                </a:ext>
              </a:extLst>
            </p:cNvPr>
            <p:cNvSpPr/>
            <p:nvPr/>
          </p:nvSpPr>
          <p:spPr>
            <a:xfrm>
              <a:off x="1781999" y="428966"/>
              <a:ext cx="540000" cy="54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23224A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0,93%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360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é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1827</TotalTime>
  <Words>844</Words>
  <Application>Microsoft Office PowerPoint</Application>
  <PresentationFormat>Egyéni</PresentationFormat>
  <Paragraphs>150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Segoe UI</vt:lpstr>
      <vt:lpstr>Office-téma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Bense Richárd</dc:creator>
  <cp:lastModifiedBy>Molnár Andrea Dr.</cp:lastModifiedBy>
  <cp:revision>35</cp:revision>
  <dcterms:created xsi:type="dcterms:W3CDTF">2025-09-16T13:04:09Z</dcterms:created>
  <dcterms:modified xsi:type="dcterms:W3CDTF">2025-11-03T08:40:44Z</dcterms:modified>
</cp:coreProperties>
</file>