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8B6901-C68E-92BB-2B00-7D7860781C89}" name="Török László" initials="TL" userId="S::torokl@mnb.hu::3b6d135e-9b6c-48cc-9c81-b3ecbf662f2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7C00"/>
    <a:srgbClr val="23224A"/>
    <a:srgbClr val="EBE8E1"/>
    <a:srgbClr val="2596BE"/>
    <a:srgbClr val="D6D0C2"/>
    <a:srgbClr val="F7F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877" y="-177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rv2\MNB_IDM\Piac_adat_onal_oszt\SLA_RIPORTOK\S000445_Dijterhelesi_mutato\4_Munka\1_Import\Dijterheles_adatok_2025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2\MNB_IDM\Piac_adat_onal_oszt\SLA_RIPORTOK\S000445_Dijterhelesi_mutato\4_Munka\1_Import\Dijterheles_adatok_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2\MNB_IDM\Piac_adat_onal_oszt\SLA_RIPORTOK\S000445_Dijterhelesi_mutato\4_Munka\1_Import\Dijterheles_adatok_2025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857755407771073E-2"/>
          <c:y val="5.7218354952007812E-2"/>
          <c:w val="0.92074060794940038"/>
          <c:h val="0.79281774692274132"/>
        </c:manualLayout>
      </c:layout>
      <c:lineChart>
        <c:grouping val="standard"/>
        <c:varyColors val="0"/>
        <c:ser>
          <c:idx val="0"/>
          <c:order val="0"/>
          <c:tx>
            <c:strRef>
              <c:f>Klasszikus_díjterhelés_ÁBRA!$B$45</c:f>
              <c:strCache>
                <c:ptCount val="1"/>
                <c:pt idx="0">
                  <c:v>Díjterhelés</c:v>
                </c:pt>
              </c:strCache>
            </c:strRef>
          </c:tx>
          <c:spPr>
            <a:ln w="22225">
              <a:solidFill>
                <a:srgbClr val="B97C00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19050">
                <a:solidFill>
                  <a:srgbClr val="B97C00"/>
                </a:solidFill>
              </a:ln>
            </c:spPr>
          </c:marker>
          <c:dLbls>
            <c:dLbl>
              <c:idx val="0"/>
              <c:spPr>
                <a:ln w="22225">
                  <a:solidFill>
                    <a:srgbClr val="B97C00"/>
                  </a:solidFill>
                </a:ln>
              </c:spPr>
              <c:txPr>
                <a:bodyPr wrap="square" lIns="0" tIns="0" rIns="0" bIns="0" anchor="ctr">
                  <a:noAutofit/>
                </a:bodyPr>
                <a:lstStyle/>
                <a:p>
                  <a:pPr>
                    <a:defRPr sz="10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</c15:spPr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797-4D3B-B9D1-B77CE379FB5C}"/>
                </c:ext>
              </c:extLst>
            </c:dLbl>
            <c:dLbl>
              <c:idx val="5"/>
              <c:spPr>
                <a:ln w="22225">
                  <a:solidFill>
                    <a:srgbClr val="B97C00"/>
                  </a:solidFill>
                </a:ln>
              </c:spPr>
              <c:txPr>
                <a:bodyPr wrap="square" lIns="0" tIns="0" rIns="0" bIns="0" anchor="ctr">
                  <a:noAutofit/>
                </a:bodyPr>
                <a:lstStyle/>
                <a:p>
                  <a:pPr>
                    <a:defRPr sz="10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</c15:spPr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797-4D3B-B9D1-B77CE379FB5C}"/>
                </c:ext>
              </c:extLst>
            </c:dLbl>
            <c:dLbl>
              <c:idx val="6"/>
              <c:spPr>
                <a:ln w="22225">
                  <a:solidFill>
                    <a:srgbClr val="B97C00"/>
                  </a:solidFill>
                </a:ln>
              </c:spPr>
              <c:txPr>
                <a:bodyPr wrap="square" lIns="0" tIns="0" rIns="0" bIns="0" anchor="ctr">
                  <a:noAutofit/>
                </a:bodyPr>
                <a:lstStyle/>
                <a:p>
                  <a:pPr>
                    <a:defRPr sz="10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</c15:spPr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797-4D3B-B9D1-B77CE379FB5C}"/>
                </c:ext>
              </c:extLst>
            </c:dLbl>
            <c:spPr>
              <a:ln w="22225">
                <a:solidFill>
                  <a:srgbClr val="B97C00"/>
                </a:solidFill>
              </a:ln>
            </c:spPr>
            <c:txPr>
              <a:bodyPr wrap="square" lIns="0" tIns="0" rIns="0" bIns="0" anchor="ctr">
                <a:spAutoFit/>
              </a:bodyPr>
              <a:lstStyle/>
              <a:p>
                <a:pPr>
                  <a:defRPr sz="10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</c15:spPr>
                <c15:showLeaderLines val="1"/>
              </c:ext>
            </c:extLst>
          </c:dLbls>
          <c:cat>
            <c:numRef>
              <c:f>Klasszikus_díjterhelés_ÁBRA!$A$46:$A$52</c:f>
              <c:numCache>
                <c:formatCode>General</c:formatCode>
                <c:ptCount val="7"/>
                <c:pt idx="0">
                  <c:v>2002</c:v>
                </c:pt>
                <c:pt idx="1">
                  <c:v>2007</c:v>
                </c:pt>
                <c:pt idx="2">
                  <c:v>2012</c:v>
                </c:pt>
                <c:pt idx="3">
                  <c:v>2017</c:v>
                </c:pt>
                <c:pt idx="4">
                  <c:v>2022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Klasszikus_díjterhelés_ÁBRA!$B$46:$B$52</c:f>
              <c:numCache>
                <c:formatCode>0.00%</c:formatCode>
                <c:ptCount val="7"/>
                <c:pt idx="0">
                  <c:v>1.6614757051119412E-2</c:v>
                </c:pt>
                <c:pt idx="1">
                  <c:v>1.056385685002497E-2</c:v>
                </c:pt>
                <c:pt idx="2">
                  <c:v>8.7266325771469793E-3</c:v>
                </c:pt>
                <c:pt idx="3">
                  <c:v>7.9138760836813937E-3</c:v>
                </c:pt>
                <c:pt idx="4">
                  <c:v>7.1960719801291654E-3</c:v>
                </c:pt>
                <c:pt idx="5">
                  <c:v>6.7999999999999996E-3</c:v>
                </c:pt>
                <c:pt idx="6">
                  <c:v>6.6233359275553842E-3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2797-4D3B-B9D1-B77CE379FB5C}"/>
            </c:ext>
          </c:extLst>
        </c:ser>
        <c:ser>
          <c:idx val="2"/>
          <c:order val="1"/>
          <c:tx>
            <c:strRef>
              <c:f>Klasszikus_díjterhelés_ÁBRA!$D$45</c:f>
              <c:strCache>
                <c:ptCount val="1"/>
                <c:pt idx="0">
                  <c:v>Befektetési rész</c:v>
                </c:pt>
              </c:strCache>
            </c:strRef>
          </c:tx>
          <c:spPr>
            <a:ln w="22225">
              <a:solidFill>
                <a:srgbClr val="DA0000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</c:spPr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797-4D3B-B9D1-B77CE379FB5C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797-4D3B-B9D1-B77CE379FB5C}"/>
                </c:ext>
              </c:extLst>
            </c:dLbl>
            <c:dLbl>
              <c:idx val="6"/>
              <c:numFmt formatCode="0.00%" sourceLinked="0"/>
              <c:spPr>
                <a:ln w="22225">
                  <a:solidFill>
                    <a:srgbClr val="DA0000"/>
                  </a:solidFill>
                </a:ln>
              </c:spPr>
              <c:txPr>
                <a:bodyPr lIns="0" tIns="0" rIns="0" bIns="0"/>
                <a:lstStyle/>
                <a:p>
                  <a:pPr>
                    <a:defRPr sz="10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</c15:spPr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797-4D3B-B9D1-B77CE379FB5C}"/>
                </c:ext>
              </c:extLst>
            </c:dLbl>
            <c:spPr>
              <a:ln w="22225">
                <a:solidFill>
                  <a:srgbClr val="DA0000"/>
                </a:solidFill>
              </a:ln>
            </c:spPr>
            <c:txPr>
              <a:bodyPr lIns="0" tIns="0" rIns="0" bIns="0"/>
              <a:lstStyle/>
              <a:p>
                <a:pPr>
                  <a:defRPr sz="10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</c15:spPr>
                <c15:showLeaderLines val="1"/>
              </c:ext>
            </c:extLst>
          </c:dLbls>
          <c:cat>
            <c:numRef>
              <c:f>Klasszikus_díjterhelés_ÁBRA!$A$46:$A$52</c:f>
              <c:numCache>
                <c:formatCode>General</c:formatCode>
                <c:ptCount val="7"/>
                <c:pt idx="0">
                  <c:v>2002</c:v>
                </c:pt>
                <c:pt idx="1">
                  <c:v>2007</c:v>
                </c:pt>
                <c:pt idx="2">
                  <c:v>2012</c:v>
                </c:pt>
                <c:pt idx="3">
                  <c:v>2017</c:v>
                </c:pt>
                <c:pt idx="4">
                  <c:v>2022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Klasszikus_díjterhelés_ÁBRA!$D$46:$D$52</c:f>
              <c:numCache>
                <c:formatCode>0.00%</c:formatCode>
                <c:ptCount val="7"/>
                <c:pt idx="0">
                  <c:v>7.7681809314643956E-3</c:v>
                </c:pt>
                <c:pt idx="1">
                  <c:v>5.7357688589042945E-3</c:v>
                </c:pt>
                <c:pt idx="2">
                  <c:v>5.2065045893229843E-3</c:v>
                </c:pt>
                <c:pt idx="3">
                  <c:v>4.8860647945930223E-3</c:v>
                </c:pt>
                <c:pt idx="4">
                  <c:v>4.1305571449654407E-3</c:v>
                </c:pt>
                <c:pt idx="5">
                  <c:v>4.1999999999999997E-3</c:v>
                </c:pt>
                <c:pt idx="6">
                  <c:v>3.7945183406554082E-3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2797-4D3B-B9D1-B77CE379FB5C}"/>
            </c:ext>
          </c:extLst>
        </c:ser>
        <c:ser>
          <c:idx val="1"/>
          <c:order val="2"/>
          <c:tx>
            <c:strRef>
              <c:f>Klasszikus_díjterhelés_ÁBRA!$C$45</c:f>
              <c:strCache>
                <c:ptCount val="1"/>
                <c:pt idx="0">
                  <c:v>Működési rész</c:v>
                </c:pt>
              </c:strCache>
            </c:strRef>
          </c:tx>
          <c:spPr>
            <a:ln w="22225">
              <a:solidFill>
                <a:srgbClr val="00B0F0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19050">
                <a:solidFill>
                  <a:srgbClr val="00B0F0"/>
                </a:solidFill>
              </a:ln>
            </c:spPr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2797-4D3B-B9D1-B77CE379FB5C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797-4D3B-B9D1-B77CE379FB5C}"/>
                </c:ext>
              </c:extLst>
            </c:dLbl>
            <c:dLbl>
              <c:idx val="6"/>
              <c:numFmt formatCode="0.00%" sourceLinked="0"/>
              <c:spPr>
                <a:ln w="22225">
                  <a:solidFill>
                    <a:srgbClr val="00B0F0"/>
                  </a:solidFill>
                </a:ln>
              </c:spPr>
              <c:txPr>
                <a:bodyPr lIns="0" tIns="0" rIns="0" bIns="0"/>
                <a:lstStyle/>
                <a:p>
                  <a:pPr>
                    <a:defRPr sz="10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</c15:spPr>
                  <c15:layout>
                    <c:manualLayout>
                      <c:w val="0.10526315789473684"/>
                      <c:h val="5.13698630136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2797-4D3B-B9D1-B77CE379FB5C}"/>
                </c:ext>
              </c:extLst>
            </c:dLbl>
            <c:spPr>
              <a:ln w="22225">
                <a:solidFill>
                  <a:srgbClr val="00B0F0"/>
                </a:solidFill>
              </a:ln>
            </c:spPr>
            <c:txPr>
              <a:bodyPr lIns="0" tIns="0" rIns="0" bIns="0"/>
              <a:lstStyle/>
              <a:p>
                <a:pPr>
                  <a:defRPr sz="10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</c15:spPr>
                <c15:showLeaderLines val="1"/>
              </c:ext>
            </c:extLst>
          </c:dLbls>
          <c:cat>
            <c:numRef>
              <c:f>Klasszikus_díjterhelés_ÁBRA!$A$46:$A$52</c:f>
              <c:numCache>
                <c:formatCode>General</c:formatCode>
                <c:ptCount val="7"/>
                <c:pt idx="0">
                  <c:v>2002</c:v>
                </c:pt>
                <c:pt idx="1">
                  <c:v>2007</c:v>
                </c:pt>
                <c:pt idx="2">
                  <c:v>2012</c:v>
                </c:pt>
                <c:pt idx="3">
                  <c:v>2017</c:v>
                </c:pt>
                <c:pt idx="4">
                  <c:v>2022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Klasszikus_díjterhelés_ÁBRA!$C$46:$C$52</c:f>
              <c:numCache>
                <c:formatCode>0.00%</c:formatCode>
                <c:ptCount val="7"/>
                <c:pt idx="0">
                  <c:v>8.8465761196550186E-3</c:v>
                </c:pt>
                <c:pt idx="1">
                  <c:v>4.8966666531868363E-3</c:v>
                </c:pt>
                <c:pt idx="2">
                  <c:v>3.5201279878239906E-3</c:v>
                </c:pt>
                <c:pt idx="3">
                  <c:v>2.989222167438659E-3</c:v>
                </c:pt>
                <c:pt idx="4">
                  <c:v>3.0655148351637252E-3</c:v>
                </c:pt>
                <c:pt idx="5">
                  <c:v>2.6021582204920563E-3</c:v>
                </c:pt>
                <c:pt idx="6">
                  <c:v>2.8288175868999756E-3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B-2797-4D3B-B9D1-B77CE379F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6542832"/>
        <c:axId val="676545456"/>
      </c:lineChart>
      <c:catAx>
        <c:axId val="67654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  <c:crossAx val="676545456"/>
        <c:crosses val="autoZero"/>
        <c:auto val="1"/>
        <c:lblAlgn val="ctr"/>
        <c:lblOffset val="100"/>
        <c:noMultiLvlLbl val="0"/>
      </c:catAx>
      <c:valAx>
        <c:axId val="676545456"/>
        <c:scaling>
          <c:orientation val="minMax"/>
          <c:max val="1.8000000000000002E-2"/>
          <c:min val="0"/>
        </c:scaling>
        <c:delete val="0"/>
        <c:axPos val="l"/>
        <c:majorGridlines>
          <c:spPr>
            <a:ln w="9525" cap="flat" cmpd="sng" algn="ctr">
              <a:noFill/>
              <a:prstDash val="dash"/>
              <a:round/>
            </a:ln>
            <a:effectLst/>
          </c:spPr>
        </c:majorGridlines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  <c:crossAx val="676542832"/>
        <c:crosses val="autoZero"/>
        <c:crossBetween val="between"/>
        <c:majorUnit val="2.0000000000000005E-3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596881091617932E-2"/>
          <c:y val="0.93585857677695972"/>
          <c:w val="0.80975730994152051"/>
          <c:h val="6.41414232230403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hu-H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Korrigált_díjterhelés_ÁBRA!$C$46</c:f>
              <c:strCache>
                <c:ptCount val="1"/>
                <c:pt idx="0">
                  <c:v>Működési rész</c:v>
                </c:pt>
              </c:strCache>
            </c:strRef>
          </c:tx>
          <c:spPr>
            <a:ln w="2222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22225">
                <a:solidFill>
                  <a:srgbClr val="00B0F0"/>
                </a:solidFill>
              </a:ln>
              <a:effectLst/>
            </c:spPr>
          </c:marker>
          <c:dPt>
            <c:idx val="0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00B0F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06-4961-96FB-50FD30D1FB0E}"/>
              </c:ext>
            </c:extLst>
          </c:dPt>
          <c:dPt>
            <c:idx val="1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00B0F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06-4961-96FB-50FD30D1FB0E}"/>
              </c:ext>
            </c:extLst>
          </c:dPt>
          <c:dPt>
            <c:idx val="2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00B0F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B06-4961-96FB-50FD30D1FB0E}"/>
              </c:ext>
            </c:extLst>
          </c:dPt>
          <c:dPt>
            <c:idx val="3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00B0F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B06-4961-96FB-50FD30D1FB0E}"/>
              </c:ext>
            </c:extLst>
          </c:dPt>
          <c:dPt>
            <c:idx val="4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00B0F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EB06-4961-96FB-50FD30D1FB0E}"/>
              </c:ext>
            </c:extLst>
          </c:dPt>
          <c:dPt>
            <c:idx val="5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00B0F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EB06-4961-96FB-50FD30D1FB0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5FC4928-0836-4FE6-B12C-BC0E0D54EF50}" type="VALUE">
                      <a:rPr lang="en-US" sz="1200">
                        <a:solidFill>
                          <a:srgbClr val="002060"/>
                        </a:solidFill>
                      </a:rPr>
                      <a:pPr/>
                      <a:t>[ÉRTÉK]</a:t>
                    </a:fld>
                    <a:endParaRPr lang="hu-HU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B06-4961-96FB-50FD30D1FB0E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EB06-4961-96FB-50FD30D1FB0E}"/>
                </c:ext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EB06-4961-96FB-50FD30D1FB0E}"/>
                </c:ext>
              </c:extLst>
            </c:dLbl>
            <c:spPr>
              <a:solidFill>
                <a:schemeClr val="lt1"/>
              </a:solidFill>
              <a:ln w="22225">
                <a:solidFill>
                  <a:srgbClr val="00B0F0"/>
                </a:solidFill>
              </a:ln>
              <a:effectLst/>
            </c:spPr>
            <c:txPr>
              <a:bodyPr rot="0" spcFirstLastPara="1" vertOverflow="clip" horzOverflow="clip" vert="horz" wrap="square" lIns="0" tIns="0" rIns="0" bIns="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Korrigált_díjterhelés_ÁBRA!$A$47:$A$53</c:f>
              <c:numCache>
                <c:formatCode>General</c:formatCode>
                <c:ptCount val="7"/>
                <c:pt idx="0">
                  <c:v>2002</c:v>
                </c:pt>
                <c:pt idx="1">
                  <c:v>2007</c:v>
                </c:pt>
                <c:pt idx="2">
                  <c:v>2012</c:v>
                </c:pt>
                <c:pt idx="3">
                  <c:v>2017</c:v>
                </c:pt>
                <c:pt idx="4">
                  <c:v>2022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Korrigált_díjterhelés_ÁBRA!$C$47:$C$53</c:f>
              <c:numCache>
                <c:formatCode>0.00%</c:formatCode>
                <c:ptCount val="7"/>
                <c:pt idx="0">
                  <c:v>3.471272735337962E-3</c:v>
                </c:pt>
                <c:pt idx="1">
                  <c:v>3.0323201047387188E-3</c:v>
                </c:pt>
                <c:pt idx="2">
                  <c:v>3.3437605658749839E-3</c:v>
                </c:pt>
                <c:pt idx="3">
                  <c:v>3.2166599081784302E-3</c:v>
                </c:pt>
                <c:pt idx="4">
                  <c:v>3.1770234345606684E-3</c:v>
                </c:pt>
                <c:pt idx="5">
                  <c:v>3.0866988295193206E-3</c:v>
                </c:pt>
                <c:pt idx="6">
                  <c:v>3.1610477955360942E-3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EB06-4961-96FB-50FD30D1FB0E}"/>
            </c:ext>
          </c:extLst>
        </c:ser>
        <c:ser>
          <c:idx val="0"/>
          <c:order val="1"/>
          <c:tx>
            <c:strRef>
              <c:f>Korrigált_díjterhelés_ÁBRA!$B$46</c:f>
              <c:strCache>
                <c:ptCount val="1"/>
                <c:pt idx="0">
                  <c:v>Befektetési rész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22225">
                <a:solidFill>
                  <a:srgbClr val="C00000"/>
                </a:solidFill>
              </a:ln>
              <a:effectLst/>
            </c:spPr>
          </c:marker>
          <c:dPt>
            <c:idx val="0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EB06-4961-96FB-50FD30D1FB0E}"/>
              </c:ext>
            </c:extLst>
          </c:dPt>
          <c:dPt>
            <c:idx val="1"/>
            <c:marker>
              <c:symbol val="circle"/>
              <c:size val="8"/>
              <c:spPr>
                <a:solidFill>
                  <a:schemeClr val="bg1"/>
                </a:solidFill>
                <a:ln w="22225" cap="flat">
                  <a:solidFill>
                    <a:srgbClr val="C00000"/>
                  </a:solidFill>
                  <a:round/>
                </a:ln>
                <a:effectLst/>
              </c:spPr>
            </c:marker>
            <c:bubble3D val="0"/>
            <c:spPr>
              <a:ln w="2222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EB06-4961-96FB-50FD30D1FB0E}"/>
              </c:ext>
            </c:extLst>
          </c:dPt>
          <c:dPt>
            <c:idx val="2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EB06-4961-96FB-50FD30D1FB0E}"/>
              </c:ext>
            </c:extLst>
          </c:dPt>
          <c:dPt>
            <c:idx val="3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EB06-4961-96FB-50FD30D1FB0E}"/>
              </c:ext>
            </c:extLst>
          </c:dPt>
          <c:dPt>
            <c:idx val="4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EB06-4961-96FB-50FD30D1FB0E}"/>
              </c:ext>
            </c:extLst>
          </c:dPt>
          <c:dPt>
            <c:idx val="5"/>
            <c:marker>
              <c:symbol val="circle"/>
              <c:size val="8"/>
              <c:spPr>
                <a:solidFill>
                  <a:schemeClr val="bg1"/>
                </a:solidFill>
                <a:ln w="22225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2222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EB06-4961-96FB-50FD30D1FB0E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EB06-4961-96FB-50FD30D1FB0E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EB06-4961-96FB-50FD30D1FB0E}"/>
                </c:ext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EB06-4961-96FB-50FD30D1FB0E}"/>
                </c:ext>
              </c:extLst>
            </c:dLbl>
            <c:spPr>
              <a:solidFill>
                <a:schemeClr val="lt1"/>
              </a:solidFill>
              <a:ln w="22225">
                <a:solidFill>
                  <a:srgbClr val="C00000"/>
                </a:solidFill>
              </a:ln>
              <a:effectLst/>
            </c:spPr>
            <c:txPr>
              <a:bodyPr rot="0" spcFirstLastPara="1" vertOverflow="clip" horzOverflow="clip" vert="horz" wrap="square" lIns="0" tIns="0" rIns="0" bIns="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Korrigált_díjterhelés_ÁBRA!$A$47:$A$53</c:f>
              <c:numCache>
                <c:formatCode>General</c:formatCode>
                <c:ptCount val="7"/>
                <c:pt idx="0">
                  <c:v>2002</c:v>
                </c:pt>
                <c:pt idx="1">
                  <c:v>2007</c:v>
                </c:pt>
                <c:pt idx="2">
                  <c:v>2012</c:v>
                </c:pt>
                <c:pt idx="3">
                  <c:v>2017</c:v>
                </c:pt>
                <c:pt idx="4">
                  <c:v>2022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Korrigált_díjterhelés_ÁBRA!$B$47:$B$53</c:f>
              <c:numCache>
                <c:formatCode>0.00%</c:formatCode>
                <c:ptCount val="7"/>
                <c:pt idx="0">
                  <c:v>7.7681809314643956E-3</c:v>
                </c:pt>
                <c:pt idx="1">
                  <c:v>5.7357688589042945E-3</c:v>
                </c:pt>
                <c:pt idx="2">
                  <c:v>5.2065045893229843E-3</c:v>
                </c:pt>
                <c:pt idx="3">
                  <c:v>4.8860647945930223E-3</c:v>
                </c:pt>
                <c:pt idx="4">
                  <c:v>4.1305571449654407E-3</c:v>
                </c:pt>
                <c:pt idx="5">
                  <c:v>4.1999999999999997E-3</c:v>
                </c:pt>
                <c:pt idx="6">
                  <c:v>3.7945183406554082E-3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EB06-4961-96FB-50FD30D1FB0E}"/>
            </c:ext>
          </c:extLst>
        </c:ser>
        <c:ser>
          <c:idx val="2"/>
          <c:order val="2"/>
          <c:tx>
            <c:strRef>
              <c:f>Korrigált_díjterhelés_ÁBRA!$D$46</c:f>
              <c:strCache>
                <c:ptCount val="1"/>
                <c:pt idx="0">
                  <c:v>Korrigált díjterhelés</c:v>
                </c:pt>
              </c:strCache>
            </c:strRef>
          </c:tx>
          <c:spPr>
            <a:ln w="22225" cap="rnd">
              <a:solidFill>
                <a:srgbClr val="B97C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22225">
                <a:solidFill>
                  <a:srgbClr val="B97C00"/>
                </a:solidFill>
              </a:ln>
              <a:effectLst/>
            </c:spPr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EB06-4961-96FB-50FD30D1FB0E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D-EB06-4961-96FB-50FD30D1FB0E}"/>
                </c:ext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6315789473684"/>
                      <c:h val="5.17241379310344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E-EB06-4961-96FB-50FD30D1FB0E}"/>
                </c:ext>
              </c:extLst>
            </c:dLbl>
            <c:spPr>
              <a:solidFill>
                <a:schemeClr val="lt1"/>
              </a:solidFill>
              <a:ln w="22225">
                <a:solidFill>
                  <a:srgbClr val="B97C00"/>
                </a:solidFill>
              </a:ln>
              <a:effectLst/>
            </c:spPr>
            <c:txPr>
              <a:bodyPr rot="0" spcFirstLastPara="1" vertOverflow="clip" horzOverflow="clip" vert="horz" wrap="square" lIns="0" tIns="0" rIns="0" bIns="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Korrigált_díjterhelés_ÁBRA!$A$47:$A$53</c:f>
              <c:numCache>
                <c:formatCode>General</c:formatCode>
                <c:ptCount val="7"/>
                <c:pt idx="0">
                  <c:v>2002</c:v>
                </c:pt>
                <c:pt idx="1">
                  <c:v>2007</c:v>
                </c:pt>
                <c:pt idx="2">
                  <c:v>2012</c:v>
                </c:pt>
                <c:pt idx="3">
                  <c:v>2017</c:v>
                </c:pt>
                <c:pt idx="4">
                  <c:v>2022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Korrigált_díjterhelés_ÁBRA!$D$47:$D$53</c:f>
              <c:numCache>
                <c:formatCode>0.00%</c:formatCode>
                <c:ptCount val="7"/>
                <c:pt idx="0">
                  <c:v>1.1239453666802358E-2</c:v>
                </c:pt>
                <c:pt idx="1">
                  <c:v>8.7680889636430129E-3</c:v>
                </c:pt>
                <c:pt idx="2">
                  <c:v>8.5502651551979687E-3</c:v>
                </c:pt>
                <c:pt idx="3">
                  <c:v>8.1027247027714525E-3</c:v>
                </c:pt>
                <c:pt idx="4">
                  <c:v>7.3075805795261087E-3</c:v>
                </c:pt>
                <c:pt idx="5">
                  <c:v>7.3000000000000001E-3</c:v>
                </c:pt>
                <c:pt idx="6">
                  <c:v>6.9555661361915024E-3</c:v>
                </c:pt>
              </c:numCache>
            </c:numRef>
          </c: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1F-EB06-4961-96FB-50FD30D1FB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7807216"/>
        <c:axId val="667806856"/>
      </c:lineChart>
      <c:catAx>
        <c:axId val="66780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  <c:crossAx val="667806856"/>
        <c:crosses val="autoZero"/>
        <c:auto val="1"/>
        <c:lblAlgn val="ctr"/>
        <c:lblOffset val="100"/>
        <c:noMultiLvlLbl val="0"/>
      </c:catAx>
      <c:valAx>
        <c:axId val="667806856"/>
        <c:scaling>
          <c:orientation val="minMax"/>
          <c:max val="1.2000000000000002E-2"/>
          <c:min val="0"/>
        </c:scaling>
        <c:delete val="0"/>
        <c:axPos val="l"/>
        <c:majorGridlines>
          <c:spPr>
            <a:ln w="9525" cap="flat" cmpd="sng" algn="ctr">
              <a:noFill/>
              <a:prstDash val="dash"/>
              <a:round/>
            </a:ln>
            <a:effectLst/>
          </c:spPr>
        </c:majorGridlines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  <c:crossAx val="66780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TKM_ÁBRA!$D$2</c:f>
              <c:strCache>
                <c:ptCount val="1"/>
                <c:pt idx="0">
                  <c:v>Korrigált díjterhelés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AB9-48DA-9B20-57A2B4324AA2}"/>
                </c:ext>
              </c:extLst>
            </c:dLbl>
            <c:dLbl>
              <c:idx val="1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AB9-48DA-9B20-57A2B4324AA2}"/>
                </c:ext>
              </c:extLst>
            </c:dLbl>
            <c:dLbl>
              <c:idx val="2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AB9-48DA-9B20-57A2B4324AA2}"/>
                </c:ext>
              </c:extLst>
            </c:dLbl>
            <c:dLbl>
              <c:idx val="3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AB9-48DA-9B20-57A2B4324AA2}"/>
                </c:ext>
              </c:extLst>
            </c:dLbl>
            <c:dLbl>
              <c:idx val="4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AB9-48DA-9B20-57A2B4324AA2}"/>
                </c:ext>
              </c:extLst>
            </c:dLbl>
            <c:dLbl>
              <c:idx val="5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AB9-48DA-9B20-57A2B4324AA2}"/>
                </c:ext>
              </c:extLst>
            </c:dLbl>
            <c:dLbl>
              <c:idx val="6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9AB9-48DA-9B20-57A2B4324AA2}"/>
                </c:ext>
              </c:extLst>
            </c:dLbl>
            <c:dLbl>
              <c:idx val="7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AB9-48DA-9B20-57A2B4324AA2}"/>
                </c:ext>
              </c:extLst>
            </c:dLbl>
            <c:dLbl>
              <c:idx val="8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AB9-48DA-9B20-57A2B4324AA2}"/>
                </c:ext>
              </c:extLst>
            </c:dLbl>
            <c:dLbl>
              <c:idx val="9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AB9-48DA-9B20-57A2B4324AA2}"/>
                </c:ext>
              </c:extLst>
            </c:dLbl>
            <c:dLbl>
              <c:idx val="10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9AB9-48DA-9B20-57A2B4324AA2}"/>
                </c:ext>
              </c:extLst>
            </c:dLbl>
            <c:dLbl>
              <c:idx val="11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9AB9-48DA-9B20-57A2B4324AA2}"/>
                </c:ext>
              </c:extLst>
            </c:dLbl>
            <c:dLbl>
              <c:idx val="12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9AB9-48DA-9B20-57A2B4324AA2}"/>
                </c:ext>
              </c:extLst>
            </c:dLbl>
            <c:dLbl>
              <c:idx val="13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9AB9-48DA-9B20-57A2B4324AA2}"/>
                </c:ext>
              </c:extLst>
            </c:dLbl>
            <c:dLbl>
              <c:idx val="14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9AB9-48DA-9B20-57A2B4324AA2}"/>
                </c:ext>
              </c:extLst>
            </c:dLbl>
            <c:dLbl>
              <c:idx val="15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9AB9-48DA-9B20-57A2B4324AA2}"/>
                </c:ext>
              </c:extLst>
            </c:dLbl>
            <c:dLbl>
              <c:idx val="16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9AB9-48DA-9B20-57A2B4324AA2}"/>
                </c:ext>
              </c:extLst>
            </c:dLbl>
            <c:dLbl>
              <c:idx val="17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9AB9-48DA-9B20-57A2B4324AA2}"/>
                </c:ext>
              </c:extLst>
            </c:dLbl>
            <c:dLbl>
              <c:idx val="18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9AB9-48DA-9B20-57A2B4324AA2}"/>
                </c:ext>
              </c:extLst>
            </c:dLbl>
            <c:dLbl>
              <c:idx val="19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9AB9-48DA-9B20-57A2B4324AA2}"/>
                </c:ext>
              </c:extLst>
            </c:dLbl>
            <c:dLbl>
              <c:idx val="20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9AB9-48DA-9B20-57A2B4324AA2}"/>
                </c:ext>
              </c:extLst>
            </c:dLbl>
            <c:dLbl>
              <c:idx val="21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9AB9-48DA-9B20-57A2B4324AA2}"/>
                </c:ext>
              </c:extLst>
            </c:dLbl>
            <c:dLbl>
              <c:idx val="22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9AB9-48DA-9B20-57A2B4324AA2}"/>
                </c:ext>
              </c:extLst>
            </c:dLbl>
            <c:dLbl>
              <c:idx val="23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9AB9-48DA-9B20-57A2B4324AA2}"/>
                </c:ext>
              </c:extLst>
            </c:dLbl>
            <c:dLbl>
              <c:idx val="24"/>
              <c:spPr>
                <a:solidFill>
                  <a:srgbClr val="FFC000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8-9AB9-48DA-9B20-57A2B4324AA2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TKM_ÁBRA!$D$3:$D$27</c:f>
              <c:numCache>
                <c:formatCode>0.00%</c:formatCode>
                <c:ptCount val="25"/>
                <c:pt idx="0">
                  <c:v>7.5990385857111504E-3</c:v>
                </c:pt>
                <c:pt idx="1">
                  <c:v>8.1714201317484858E-3</c:v>
                </c:pt>
                <c:pt idx="2">
                  <c:v>7.6426010243787253E-3</c:v>
                </c:pt>
                <c:pt idx="3">
                  <c:v>3.1280886504691102E-3</c:v>
                </c:pt>
                <c:pt idx="4">
                  <c:v>6.6893119442020602E-3</c:v>
                </c:pt>
                <c:pt idx="5">
                  <c:v>2.469431828147438E-3</c:v>
                </c:pt>
                <c:pt idx="6">
                  <c:v>8.7818920695865981E-3</c:v>
                </c:pt>
                <c:pt idx="7">
                  <c:v>6.2917309484000197E-3</c:v>
                </c:pt>
                <c:pt idx="8">
                  <c:v>3.0533225260244001E-3</c:v>
                </c:pt>
                <c:pt idx="9">
                  <c:v>1.7488701524292507E-3</c:v>
                </c:pt>
                <c:pt idx="10">
                  <c:v>6.2535819339196094E-3</c:v>
                </c:pt>
                <c:pt idx="11">
                  <c:v>9.7782001841159802E-3</c:v>
                </c:pt>
                <c:pt idx="12">
                  <c:v>5.1213550938983901E-3</c:v>
                </c:pt>
                <c:pt idx="13">
                  <c:v>8.3999635886201456E-3</c:v>
                </c:pt>
                <c:pt idx="14">
                  <c:v>8.4860056610438234E-3</c:v>
                </c:pt>
                <c:pt idx="15">
                  <c:v>5.2174896215344754E-3</c:v>
                </c:pt>
                <c:pt idx="16">
                  <c:v>6.3347638900439823E-3</c:v>
                </c:pt>
                <c:pt idx="17">
                  <c:v>1.1397600403977521E-2</c:v>
                </c:pt>
                <c:pt idx="18">
                  <c:v>5.6001669274882912E-3</c:v>
                </c:pt>
                <c:pt idx="19">
                  <c:v>7.0916235284291113E-3</c:v>
                </c:pt>
                <c:pt idx="20">
                  <c:v>6.8321646413112263E-3</c:v>
                </c:pt>
                <c:pt idx="21">
                  <c:v>6.6677963844971964E-3</c:v>
                </c:pt>
                <c:pt idx="22">
                  <c:v>2.976668241770784E-3</c:v>
                </c:pt>
                <c:pt idx="23">
                  <c:v>4.7767264685492092E-3</c:v>
                </c:pt>
                <c:pt idx="24">
                  <c:v>4.9428283922048101E-3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9AB9-48DA-9B20-57A2B4324AA2}"/>
            </c:ext>
          </c:extLst>
        </c:ser>
        <c:ser>
          <c:idx val="1"/>
          <c:order val="1"/>
          <c:tx>
            <c:strRef>
              <c:f>TKM_ÁBRA!$E$2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9AB9-48DA-9B20-57A2B4324AA2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9AB9-48DA-9B20-57A2B4324AA2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9AB9-48DA-9B20-57A2B4324AA2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D-9AB9-48DA-9B20-57A2B4324AA2}"/>
                </c:ext>
              </c:extLst>
            </c:dLbl>
            <c:dLbl>
              <c:idx val="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E-9AB9-48DA-9B20-57A2B4324AA2}"/>
                </c:ext>
              </c:extLst>
            </c:dLbl>
            <c:dLbl>
              <c:idx val="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9AB9-48DA-9B20-57A2B4324AA2}"/>
                </c:ext>
              </c:extLst>
            </c:dLbl>
            <c:dLbl>
              <c:idx val="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0-9AB9-48DA-9B20-57A2B4324AA2}"/>
                </c:ext>
              </c:extLst>
            </c:dLbl>
            <c:dLbl>
              <c:idx val="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1-9AB9-48DA-9B20-57A2B4324AA2}"/>
                </c:ext>
              </c:extLst>
            </c:dLbl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2-9AB9-48DA-9B20-57A2B4324AA2}"/>
                </c:ext>
              </c:extLst>
            </c:dLbl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3-9AB9-48DA-9B20-57A2B4324AA2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4-9AB9-48DA-9B20-57A2B4324AA2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5-9AB9-48DA-9B20-57A2B4324AA2}"/>
                </c:ext>
              </c:extLst>
            </c:dLbl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6-9AB9-48DA-9B20-57A2B4324AA2}"/>
                </c:ext>
              </c:extLst>
            </c:dLbl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7-9AB9-48DA-9B20-57A2B4324AA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8-9AB9-48DA-9B20-57A2B4324AA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9-9AB9-48DA-9B20-57A2B4324AA2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A-9AB9-48DA-9B20-57A2B4324AA2}"/>
                </c:ext>
              </c:extLst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B-9AB9-48DA-9B20-57A2B4324AA2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C-9AB9-48DA-9B20-57A2B4324AA2}"/>
                </c:ext>
              </c:extLst>
            </c:dLbl>
            <c:dLbl>
              <c:idx val="1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D-9AB9-48DA-9B20-57A2B4324AA2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E-9AB9-48DA-9B20-57A2B4324AA2}"/>
                </c:ext>
              </c:extLst>
            </c:dLbl>
            <c:dLbl>
              <c:idx val="2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F-9AB9-48DA-9B20-57A2B4324AA2}"/>
                </c:ext>
              </c:extLst>
            </c:dLbl>
            <c:dLbl>
              <c:idx val="2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0-9AB9-48DA-9B20-57A2B4324AA2}"/>
                </c:ext>
              </c:extLst>
            </c:dLbl>
            <c:dLbl>
              <c:idx val="2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1-9AB9-48DA-9B20-57A2B4324AA2}"/>
                </c:ext>
              </c:extLst>
            </c:dLbl>
            <c:dLbl>
              <c:idx val="2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2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0" tIns="0" rIns="0" bIns="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TKM_ÁBRA!$E$3:$E$27</c:f>
              <c:numCache>
                <c:formatCode>0.00%</c:formatCode>
                <c:ptCount val="25"/>
                <c:pt idx="0">
                  <c:v>9.1999999999999998E-3</c:v>
                </c:pt>
                <c:pt idx="1">
                  <c:v>9.9000000000000008E-3</c:v>
                </c:pt>
                <c:pt idx="2">
                  <c:v>9.5999999999999992E-3</c:v>
                </c:pt>
                <c:pt idx="3">
                  <c:v>6.3E-3</c:v>
                </c:pt>
                <c:pt idx="4">
                  <c:v>6.4999999999999997E-3</c:v>
                </c:pt>
                <c:pt idx="5">
                  <c:v>2E-3</c:v>
                </c:pt>
                <c:pt idx="6">
                  <c:v>1.2E-2</c:v>
                </c:pt>
                <c:pt idx="7">
                  <c:v>6.1000000000000004E-3</c:v>
                </c:pt>
                <c:pt idx="8">
                  <c:v>3.5790000000000001E-3</c:v>
                </c:pt>
                <c:pt idx="9">
                  <c:v>4.8999999999999998E-3</c:v>
                </c:pt>
                <c:pt idx="10">
                  <c:v>6.6E-3</c:v>
                </c:pt>
                <c:pt idx="11">
                  <c:v>1.4E-2</c:v>
                </c:pt>
                <c:pt idx="12">
                  <c:v>5.1000000000000004E-3</c:v>
                </c:pt>
                <c:pt idx="13">
                  <c:v>1.0699999999999999E-2</c:v>
                </c:pt>
                <c:pt idx="14">
                  <c:v>5.4000000000000003E-3</c:v>
                </c:pt>
                <c:pt idx="15">
                  <c:v>3.8E-3</c:v>
                </c:pt>
                <c:pt idx="16">
                  <c:v>8.0000000000000002E-3</c:v>
                </c:pt>
                <c:pt idx="17">
                  <c:v>1.5100000000000001E-2</c:v>
                </c:pt>
                <c:pt idx="18">
                  <c:v>5.032E-3</c:v>
                </c:pt>
                <c:pt idx="19">
                  <c:v>5.5999999999999999E-3</c:v>
                </c:pt>
                <c:pt idx="20">
                  <c:v>7.3000000000000001E-3</c:v>
                </c:pt>
                <c:pt idx="21">
                  <c:v>8.3850000000000001E-3</c:v>
                </c:pt>
                <c:pt idx="22">
                  <c:v>1.3599999999999999E-2</c:v>
                </c:pt>
                <c:pt idx="23">
                  <c:v>7.9000000000000008E-3</c:v>
                </c:pt>
                <c:pt idx="24">
                  <c:v>5.4000000000000003E-3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3-9AB9-48DA-9B20-57A2B4324AA2}"/>
            </c:ext>
          </c:extLst>
        </c:ser>
        <c:ser>
          <c:idx val="2"/>
          <c:order val="2"/>
          <c:tx>
            <c:strRef>
              <c:f>TKM_ÁBRA!$F$2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4-9AB9-48DA-9B20-57A2B4324AA2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5-9AB9-48DA-9B20-57A2B4324AA2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6-9AB9-48DA-9B20-57A2B4324AA2}"/>
                </c:ext>
              </c:extLst>
            </c:dLbl>
            <c:dLbl>
              <c:idx val="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7-9AB9-48DA-9B20-57A2B4324AA2}"/>
                </c:ext>
              </c:extLst>
            </c:dLbl>
            <c:dLbl>
              <c:idx val="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8-9AB9-48DA-9B20-57A2B4324AA2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9-9AB9-48DA-9B20-57A2B4324AA2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75A-457D-89AE-8A742F3EFBE3}"/>
                </c:ext>
              </c:extLst>
            </c:dLbl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675A-457D-89AE-8A742F3EFBE3}"/>
                </c:ext>
              </c:extLst>
            </c:dLbl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A-9AB9-48DA-9B20-57A2B4324AA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B-9AB9-48DA-9B20-57A2B4324AA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75A-457D-89AE-8A742F3EFBE3}"/>
                </c:ext>
              </c:extLst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C-9AB9-48DA-9B20-57A2B4324AA2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D-9AB9-48DA-9B20-57A2B4324AA2}"/>
                </c:ext>
              </c:extLst>
            </c:dLbl>
            <c:dLbl>
              <c:idx val="1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E-9AB9-48DA-9B20-57A2B4324AA2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675A-457D-89AE-8A742F3EFBE3}"/>
                </c:ext>
              </c:extLst>
            </c:dLbl>
            <c:dLbl>
              <c:idx val="2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F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TKM_ÁBRA!$F$3:$F$27</c:f>
              <c:numCache>
                <c:formatCode>0.00%</c:formatCode>
                <c:ptCount val="25"/>
                <c:pt idx="0">
                  <c:v>0.01</c:v>
                </c:pt>
                <c:pt idx="1">
                  <c:v>1.01E-2</c:v>
                </c:pt>
                <c:pt idx="2">
                  <c:v>1.06E-2</c:v>
                </c:pt>
                <c:pt idx="4">
                  <c:v>7.4999999999999997E-3</c:v>
                </c:pt>
                <c:pt idx="6">
                  <c:v>1.2E-2</c:v>
                </c:pt>
                <c:pt idx="11">
                  <c:v>1.41E-2</c:v>
                </c:pt>
                <c:pt idx="12">
                  <c:v>6.1999999999999998E-3</c:v>
                </c:pt>
                <c:pt idx="13">
                  <c:v>1.11E-2</c:v>
                </c:pt>
                <c:pt idx="14">
                  <c:v>7.1999999999999998E-3</c:v>
                </c:pt>
                <c:pt idx="15">
                  <c:v>5.3E-3</c:v>
                </c:pt>
                <c:pt idx="18">
                  <c:v>8.7460000000000003E-3</c:v>
                </c:pt>
                <c:pt idx="19">
                  <c:v>8.5000000000000006E-3</c:v>
                </c:pt>
                <c:pt idx="20">
                  <c:v>7.4999999999999997E-3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0-9AB9-48DA-9B20-57A2B4324AA2}"/>
            </c:ext>
          </c:extLst>
        </c:ser>
        <c:ser>
          <c:idx val="3"/>
          <c:order val="3"/>
          <c:tx>
            <c:strRef>
              <c:f>TKM_ÁBRA!$G$2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1-9AB9-48DA-9B20-57A2B4324AA2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2-9AB9-48DA-9B20-57A2B4324AA2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3-9AB9-48DA-9B20-57A2B4324AA2}"/>
                </c:ext>
              </c:extLst>
            </c:dLbl>
            <c:dLbl>
              <c:idx val="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4-9AB9-48DA-9B20-57A2B4324AA2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5-9AB9-48DA-9B20-57A2B4324AA2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75A-457D-89AE-8A742F3EFBE3}"/>
                </c:ext>
              </c:extLst>
            </c:dLbl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75A-457D-89AE-8A742F3EFBE3}"/>
                </c:ext>
              </c:extLst>
            </c:dLbl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6-9AB9-48DA-9B20-57A2B4324AA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7-9AB9-48DA-9B20-57A2B4324AA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675A-457D-89AE-8A742F3EFBE3}"/>
                </c:ext>
              </c:extLst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8-9AB9-48DA-9B20-57A2B4324AA2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9-9AB9-48DA-9B20-57A2B4324AA2}"/>
                </c:ext>
              </c:extLst>
            </c:dLbl>
            <c:dLbl>
              <c:idx val="1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A-9AB9-48DA-9B20-57A2B4324AA2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675A-457D-89AE-8A742F3EFBE3}"/>
                </c:ext>
              </c:extLst>
            </c:dLbl>
            <c:dLbl>
              <c:idx val="2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B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TKM_ÁBRA!$G$3:$G$27</c:f>
              <c:numCache>
                <c:formatCode>0.00%</c:formatCode>
                <c:ptCount val="25"/>
                <c:pt idx="0">
                  <c:v>1.15E-2</c:v>
                </c:pt>
                <c:pt idx="1">
                  <c:v>1.03E-2</c:v>
                </c:pt>
                <c:pt idx="2">
                  <c:v>1.06E-2</c:v>
                </c:pt>
                <c:pt idx="4">
                  <c:v>7.9000000000000008E-3</c:v>
                </c:pt>
                <c:pt idx="11">
                  <c:v>1.43E-2</c:v>
                </c:pt>
                <c:pt idx="12">
                  <c:v>8.5000000000000006E-3</c:v>
                </c:pt>
                <c:pt idx="13">
                  <c:v>1.6E-2</c:v>
                </c:pt>
                <c:pt idx="14">
                  <c:v>8.8999999999999999E-3</c:v>
                </c:pt>
                <c:pt idx="15">
                  <c:v>8.8000000000000005E-3</c:v>
                </c:pt>
                <c:pt idx="18">
                  <c:v>1.155E-2</c:v>
                </c:pt>
                <c:pt idx="19">
                  <c:v>1.0699999999999999E-2</c:v>
                </c:pt>
                <c:pt idx="20">
                  <c:v>7.9000000000000008E-3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C-9AB9-48DA-9B20-57A2B4324AA2}"/>
            </c:ext>
          </c:extLst>
        </c:ser>
        <c:ser>
          <c:idx val="4"/>
          <c:order val="4"/>
          <c:tx>
            <c:strRef>
              <c:f>TKM_ÁBRA!$H$2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D-9AB9-48DA-9B20-57A2B4324AA2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E-9AB9-48DA-9B20-57A2B4324AA2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4F-9AB9-48DA-9B20-57A2B4324AA2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0-9AB9-48DA-9B20-57A2B4324AA2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75A-457D-89AE-8A742F3EFBE3}"/>
                </c:ext>
              </c:extLst>
            </c:dLbl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75A-457D-89AE-8A742F3EFBE3}"/>
                </c:ext>
              </c:extLst>
            </c:dLbl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1-9AB9-48DA-9B20-57A2B4324AA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2-9AB9-48DA-9B20-57A2B4324AA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5A-457D-89AE-8A742F3EFBE3}"/>
                </c:ext>
              </c:extLst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3-9AB9-48DA-9B20-57A2B4324AA2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4-9AB9-48DA-9B20-57A2B4324AA2}"/>
                </c:ext>
              </c:extLst>
            </c:dLbl>
            <c:dLbl>
              <c:idx val="1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5-9AB9-48DA-9B20-57A2B4324AA2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675A-457D-89AE-8A742F3EFBE3}"/>
                </c:ext>
              </c:extLst>
            </c:dLbl>
            <c:dLbl>
              <c:idx val="2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6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TKM_ÁBRA!$H$3:$H$27</c:f>
              <c:numCache>
                <c:formatCode>0.00%</c:formatCode>
                <c:ptCount val="25"/>
                <c:pt idx="0">
                  <c:v>1.24E-2</c:v>
                </c:pt>
                <c:pt idx="1">
                  <c:v>1.03E-2</c:v>
                </c:pt>
                <c:pt idx="2">
                  <c:v>1.0699999999999999E-2</c:v>
                </c:pt>
                <c:pt idx="11">
                  <c:v>1.46E-2</c:v>
                </c:pt>
                <c:pt idx="12">
                  <c:v>1.18E-2</c:v>
                </c:pt>
                <c:pt idx="13">
                  <c:v>1.6899999999999998E-2</c:v>
                </c:pt>
                <c:pt idx="14">
                  <c:v>1.0999999999999999E-2</c:v>
                </c:pt>
                <c:pt idx="15">
                  <c:v>1.06E-2</c:v>
                </c:pt>
                <c:pt idx="18">
                  <c:v>1.4633999999999999E-2</c:v>
                </c:pt>
                <c:pt idx="19">
                  <c:v>1.11E-2</c:v>
                </c:pt>
                <c:pt idx="20">
                  <c:v>7.9000000000000008E-3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7-9AB9-48DA-9B20-57A2B4324AA2}"/>
            </c:ext>
          </c:extLst>
        </c:ser>
        <c:ser>
          <c:idx val="5"/>
          <c:order val="5"/>
          <c:tx>
            <c:strRef>
              <c:f>TKM_ÁBRA!$I$2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8-9AB9-48DA-9B20-57A2B4324AA2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9-9AB9-48DA-9B20-57A2B4324AA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675A-457D-89AE-8A742F3EFBE3}"/>
                </c:ext>
              </c:extLst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A-9AB9-48DA-9B20-57A2B4324AA2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B-9AB9-48DA-9B20-57A2B4324AA2}"/>
                </c:ext>
              </c:extLst>
            </c:dLbl>
            <c:dLbl>
              <c:idx val="1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675A-457D-89AE-8A742F3EFBE3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047619047619049E-2"/>
                      <c:h val="2.61437908496732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675A-457D-89AE-8A742F3EFBE3}"/>
                </c:ext>
              </c:extLst>
            </c:dLbl>
            <c:dLbl>
              <c:idx val="2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C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TKM_ÁBRA!$I$3:$I$27</c:f>
              <c:numCache>
                <c:formatCode>General</c:formatCode>
                <c:ptCount val="25"/>
                <c:pt idx="0" formatCode="0.00%">
                  <c:v>1.2500000000000001E-2</c:v>
                </c:pt>
                <c:pt idx="2" formatCode="0.00%">
                  <c:v>1.0999999999999999E-2</c:v>
                </c:pt>
                <c:pt idx="14" formatCode="0.00%">
                  <c:v>1.1599999999999999E-2</c:v>
                </c:pt>
                <c:pt idx="18" formatCode="0.00%">
                  <c:v>1.4858E-2</c:v>
                </c:pt>
                <c:pt idx="19" formatCode="0.00%">
                  <c:v>1.1299999999999999E-2</c:v>
                </c:pt>
                <c:pt idx="20" formatCode="0.00%">
                  <c:v>8.8999999999999999E-3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D-9AB9-48DA-9B20-57A2B4324AA2}"/>
            </c:ext>
          </c:extLst>
        </c:ser>
        <c:ser>
          <c:idx val="7"/>
          <c:order val="6"/>
          <c:tx>
            <c:strRef>
              <c:f>TKM_ÁBRA!$J$2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E-9AB9-48DA-9B20-57A2B4324AA2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F-9AB9-48DA-9B20-57A2B4324AA2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60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TKM_ÁBRA!$J$3:$J$27</c:f>
              <c:numCache>
                <c:formatCode>General</c:formatCode>
                <c:ptCount val="25"/>
                <c:pt idx="0" formatCode="0.00%">
                  <c:v>1.2800000000000001E-2</c:v>
                </c:pt>
                <c:pt idx="2" formatCode="0.00%">
                  <c:v>1.0999999999999999E-2</c:v>
                </c:pt>
                <c:pt idx="18" formatCode="0.00%">
                  <c:v>1.5223E-2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1-9AB9-48DA-9B20-57A2B4324AA2}"/>
            </c:ext>
          </c:extLst>
        </c:ser>
        <c:ser>
          <c:idx val="8"/>
          <c:order val="7"/>
          <c:tx>
            <c:strRef>
              <c:f>TKM_ÁBRA!$K$2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62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TKM_ÁBRA!$K$3:$K$27</c:f>
              <c:numCache>
                <c:formatCode>General</c:formatCode>
                <c:ptCount val="25"/>
                <c:pt idx="2" formatCode="0.00%">
                  <c:v>1.26E-2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3-9AB9-48DA-9B20-57A2B4324AA2}"/>
            </c:ext>
          </c:extLst>
        </c:ser>
        <c:ser>
          <c:idx val="9"/>
          <c:order val="8"/>
          <c:tx>
            <c:strRef>
              <c:f>TKM_ÁBRA!$L$2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64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TKM_ÁBRA!$L$3:$L$27</c:f>
              <c:numCache>
                <c:formatCode>General</c:formatCode>
                <c:ptCount val="25"/>
                <c:pt idx="2" formatCode="0.00%">
                  <c:v>1.26E-2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5-9AB9-48DA-9B20-57A2B4324AA2}"/>
            </c:ext>
          </c:extLst>
        </c:ser>
        <c:ser>
          <c:idx val="6"/>
          <c:order val="9"/>
          <c:tx>
            <c:strRef>
              <c:f>TKM_ÁBRA!$M$2</c:f>
              <c:strCache>
                <c:ptCount val="1"/>
                <c:pt idx="0">
                  <c:v>Egyes portfóliók 30 éves TKM értéke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056818245047242E-2"/>
                      <c:h val="2.0568860402286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66-9AB9-48DA-9B20-57A2B4324AA2}"/>
                </c:ext>
              </c:extLst>
            </c:dLbl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TKM_ÁBRA!$B$3:$B$27</c:f>
              <c:strCache>
                <c:ptCount val="25"/>
                <c:pt idx="0">
                  <c:v>Alfa</c:v>
                </c:pt>
                <c:pt idx="1">
                  <c:v>Allianz</c:v>
                </c:pt>
                <c:pt idx="2">
                  <c:v>Aranykor</c:v>
                </c:pt>
                <c:pt idx="3">
                  <c:v>Artisjus</c:v>
                </c:pt>
                <c:pt idx="4">
                  <c:v>BIZALOM</c:v>
                </c:pt>
                <c:pt idx="5">
                  <c:v>Bongrain</c:v>
                </c:pt>
                <c:pt idx="6">
                  <c:v>Budapest</c:v>
                </c:pt>
                <c:pt idx="7">
                  <c:v>CHINOIN</c:v>
                </c:pt>
                <c:pt idx="8">
                  <c:v>Cimbora</c:v>
                </c:pt>
                <c:pt idx="9">
                  <c:v>DUNASTYR</c:v>
                </c:pt>
                <c:pt idx="10">
                  <c:v>ELMŰ</c:v>
                </c:pt>
                <c:pt idx="11">
                  <c:v>Erste</c:v>
                </c:pt>
                <c:pt idx="12">
                  <c:v>Életút</c:v>
                </c:pt>
                <c:pt idx="13">
                  <c:v>Generali</c:v>
                </c:pt>
                <c:pt idx="14">
                  <c:v>Gondoskodás</c:v>
                </c:pt>
                <c:pt idx="15">
                  <c:v>Honvéd</c:v>
                </c:pt>
                <c:pt idx="16">
                  <c:v>Mentő</c:v>
                </c:pt>
                <c:pt idx="17">
                  <c:v>Mező</c:v>
                </c:pt>
                <c:pt idx="18">
                  <c:v>OTP</c:v>
                </c:pt>
                <c:pt idx="19">
                  <c:v>Pannónia</c:v>
                </c:pt>
                <c:pt idx="20">
                  <c:v>Prémium</c:v>
                </c:pt>
                <c:pt idx="21">
                  <c:v>Rendőri</c:v>
                </c:pt>
                <c:pt idx="22">
                  <c:v>Richter</c:v>
                </c:pt>
                <c:pt idx="23">
                  <c:v>RÁBA</c:v>
                </c:pt>
                <c:pt idx="24">
                  <c:v>Vasutas</c:v>
                </c:pt>
              </c:strCache>
            </c:strRef>
          </c:cat>
          <c:val>
            <c:numRef>
              <c:f>TKM_ÁBRA!$M$3:$M$27</c:f>
              <c:numCache>
                <c:formatCode>General</c:formatCode>
                <c:ptCount val="25"/>
                <c:pt idx="2" formatCode="0.00%">
                  <c:v>1.2999999999999999E-2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7-9AB9-48DA-9B20-57A2B4324A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680316912"/>
        <c:axId val="680320152"/>
      </c:barChart>
      <c:catAx>
        <c:axId val="680316912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  <c:crossAx val="680320152"/>
        <c:crosses val="autoZero"/>
        <c:auto val="1"/>
        <c:lblAlgn val="ctr"/>
        <c:lblOffset val="100"/>
        <c:noMultiLvlLbl val="0"/>
      </c:catAx>
      <c:valAx>
        <c:axId val="680320152"/>
        <c:scaling>
          <c:orientation val="minMax"/>
          <c:max val="1.8000000000000002E-2"/>
        </c:scaling>
        <c:delete val="0"/>
        <c:axPos val="t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  <c:crossAx val="680316912"/>
        <c:crosses val="autoZero"/>
        <c:crossBetween val="between"/>
        <c:majorUnit val="1.0000000000000002E-3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</c:legendEntry>
      <c:legendEntry>
        <c:idx val="9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hu-HU"/>
          </a:p>
        </c:txPr>
      </c:legendEntry>
      <c:layout>
        <c:manualLayout>
          <c:xMode val="edge"/>
          <c:yMode val="edge"/>
          <c:x val="0.15933121693121693"/>
          <c:y val="1.383442265795207E-2"/>
          <c:w val="0.68133756613756613"/>
          <c:h val="4.16944444444444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0.94309</cdr:x>
      <cdr:y>0.45242</cdr:y>
    </cdr:from>
    <cdr:to>
      <cdr:x>0.99277</cdr:x>
      <cdr:y>0.49298</cdr:y>
    </cdr:to>
    <cdr:sp macro="" textlink="">
      <cdr:nvSpPr>
        <cdr:cNvPr id="7" name="Szövegdoboz 6">
          <a:extLst xmlns:a="http://schemas.openxmlformats.org/drawingml/2006/main">
            <a:ext uri="{FF2B5EF4-FFF2-40B4-BE49-F238E27FC236}">
              <a16:creationId xmlns:a16="http://schemas.microsoft.com/office/drawing/2014/main" id="{70133746-C58D-471C-934E-EF7184958199}"/>
            </a:ext>
          </a:extLst>
        </cdr:cNvPr>
        <cdr:cNvSpPr txBox="1"/>
      </cdr:nvSpPr>
      <cdr:spPr>
        <a:xfrm xmlns:a="http://schemas.openxmlformats.org/drawingml/2006/main">
          <a:off x="9944100" y="2762250"/>
          <a:ext cx="52387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0.16669</cdr:x>
      <cdr:y>0.02506</cdr:y>
    </cdr:from>
    <cdr:to>
      <cdr:x>0.18075</cdr:x>
      <cdr:y>0.04563</cdr:y>
    </cdr:to>
    <cdr:sp macro="" textlink="">
      <cdr:nvSpPr>
        <cdr:cNvPr id="2" name="Ellipszis 1">
          <a:extLst xmlns:a="http://schemas.openxmlformats.org/drawingml/2006/main">
            <a:ext uri="{FF2B5EF4-FFF2-40B4-BE49-F238E27FC236}">
              <a16:creationId xmlns:a16="http://schemas.microsoft.com/office/drawing/2014/main" id="{DF721030-F90E-553F-86A8-46C44B582F4C}"/>
            </a:ext>
          </a:extLst>
        </cdr:cNvPr>
        <cdr:cNvSpPr/>
      </cdr:nvSpPr>
      <cdr:spPr>
        <a:xfrm xmlns:a="http://schemas.openxmlformats.org/drawingml/2006/main">
          <a:off x="1260187" y="138044"/>
          <a:ext cx="106294" cy="1133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hu-HU" sz="1100" kern="1200"/>
        </a:p>
      </cdr:txBody>
    </cdr:sp>
  </cdr:relSizeAnchor>
  <cdr:relSizeAnchor xmlns:cdr="http://schemas.openxmlformats.org/drawingml/2006/chartDrawing">
    <cdr:from>
      <cdr:x>0.55146</cdr:x>
      <cdr:y>0.02506</cdr:y>
    </cdr:from>
    <cdr:to>
      <cdr:x>0.56552</cdr:x>
      <cdr:y>0.04563</cdr:y>
    </cdr:to>
    <cdr:sp macro="" textlink="">
      <cdr:nvSpPr>
        <cdr:cNvPr id="3" name="Ellipszis 2">
          <a:extLst xmlns:a="http://schemas.openxmlformats.org/drawingml/2006/main">
            <a:ext uri="{FF2B5EF4-FFF2-40B4-BE49-F238E27FC236}">
              <a16:creationId xmlns:a16="http://schemas.microsoft.com/office/drawing/2014/main" id="{DF721030-F90E-553F-86A8-46C44B582F4C}"/>
            </a:ext>
          </a:extLst>
        </cdr:cNvPr>
        <cdr:cNvSpPr/>
      </cdr:nvSpPr>
      <cdr:spPr>
        <a:xfrm xmlns:a="http://schemas.openxmlformats.org/drawingml/2006/main">
          <a:off x="4169045" y="138044"/>
          <a:ext cx="106294" cy="113300"/>
        </a:xfrm>
        <a:prstGeom xmlns:a="http://schemas.openxmlformats.org/drawingml/2006/main" prst="ellipse">
          <a:avLst/>
        </a:prstGeom>
        <a:solidFill xmlns:a="http://schemas.openxmlformats.org/drawingml/2006/main">
          <a:srgbClr val="002060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hu-HU" sz="1100" kern="12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9707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39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218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0297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16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09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067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79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824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254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38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6900C0-ED63-40D8-9ABE-5D9B50C5896D}" type="datetimeFigureOut">
              <a:rPr lang="hu-HU" smtClean="0"/>
              <a:t>2026. 09. 03.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4CE404-EC88-4F60-B606-1AF92E4BC4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201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0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Csoportba foglalás 33">
            <a:extLst>
              <a:ext uri="{FF2B5EF4-FFF2-40B4-BE49-F238E27FC236}">
                <a16:creationId xmlns:a16="http://schemas.microsoft.com/office/drawing/2014/main" id="{0C3D5C44-67E3-944D-D8FB-2DE14E0773FB}"/>
              </a:ext>
            </a:extLst>
          </p:cNvPr>
          <p:cNvGrpSpPr/>
          <p:nvPr/>
        </p:nvGrpSpPr>
        <p:grpSpPr>
          <a:xfrm>
            <a:off x="0" y="1728000"/>
            <a:ext cx="4029348" cy="936000"/>
            <a:chOff x="1" y="1728000"/>
            <a:chExt cx="4029348" cy="936000"/>
          </a:xfrm>
        </p:grpSpPr>
        <p:sp>
          <p:nvSpPr>
            <p:cNvPr id="35" name="Téglalap 34">
              <a:extLst>
                <a:ext uri="{FF2B5EF4-FFF2-40B4-BE49-F238E27FC236}">
                  <a16:creationId xmlns:a16="http://schemas.microsoft.com/office/drawing/2014/main" id="{CA70FB0D-129C-8F72-D960-A466D4351D14}"/>
                </a:ext>
              </a:extLst>
            </p:cNvPr>
            <p:cNvSpPr/>
            <p:nvPr/>
          </p:nvSpPr>
          <p:spPr>
            <a:xfrm>
              <a:off x="1" y="1728000"/>
              <a:ext cx="3561348" cy="936000"/>
            </a:xfrm>
            <a:prstGeom prst="rect">
              <a:avLst/>
            </a:prstGeom>
            <a:solidFill>
              <a:srgbClr val="23224A"/>
            </a:solidFill>
            <a:ln w="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hu-HU" sz="19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Díjterhelési mutató</a:t>
              </a:r>
            </a:p>
          </p:txBody>
        </p:sp>
        <p:sp>
          <p:nvSpPr>
            <p:cNvPr id="36" name="Ellipszis 35">
              <a:extLst>
                <a:ext uri="{FF2B5EF4-FFF2-40B4-BE49-F238E27FC236}">
                  <a16:creationId xmlns:a16="http://schemas.microsoft.com/office/drawing/2014/main" id="{543135AF-16C7-CC1D-C433-2D6B978F6AD0}"/>
                </a:ext>
              </a:extLst>
            </p:cNvPr>
            <p:cNvSpPr/>
            <p:nvPr/>
          </p:nvSpPr>
          <p:spPr>
            <a:xfrm>
              <a:off x="3093349" y="1728000"/>
              <a:ext cx="936000" cy="936000"/>
            </a:xfrm>
            <a:prstGeom prst="ellipse">
              <a:avLst/>
            </a:prstGeom>
            <a:solidFill>
              <a:srgbClr val="F7F6F2"/>
            </a:solidFill>
            <a:ln>
              <a:solidFill>
                <a:srgbClr val="23224A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2000" b="1" dirty="0">
                  <a:solidFill>
                    <a:srgbClr val="2322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0,66%</a:t>
              </a:r>
            </a:p>
          </p:txBody>
        </p:sp>
      </p:grpSp>
      <p:pic>
        <p:nvPicPr>
          <p:cNvPr id="15" name="Kép 14" descr="A képen kör, embléma, szimbólum, Védjegy látható">
            <a:extLst>
              <a:ext uri="{FF2B5EF4-FFF2-40B4-BE49-F238E27FC236}">
                <a16:creationId xmlns:a16="http://schemas.microsoft.com/office/drawing/2014/main" id="{5701EB0A-6766-BF3E-A1DA-52D06C410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950" y="0"/>
            <a:ext cx="2354345" cy="1663700"/>
          </a:xfrm>
          <a:prstGeom prst="rect">
            <a:avLst/>
          </a:prstGeom>
        </p:spPr>
      </p:pic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D2F1269D-3CF9-F63D-0E6C-5812AB4386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655694"/>
              </p:ext>
            </p:extLst>
          </p:nvPr>
        </p:nvGraphicFramePr>
        <p:xfrm>
          <a:off x="-1" y="2"/>
          <a:ext cx="7559674" cy="1491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8169">
                  <a:extLst>
                    <a:ext uri="{9D8B030D-6E8A-4147-A177-3AD203B41FA5}">
                      <a16:colId xmlns:a16="http://schemas.microsoft.com/office/drawing/2014/main" val="3631217469"/>
                    </a:ext>
                  </a:extLst>
                </a:gridCol>
                <a:gridCol w="5971505">
                  <a:extLst>
                    <a:ext uri="{9D8B030D-6E8A-4147-A177-3AD203B41FA5}">
                      <a16:colId xmlns:a16="http://schemas.microsoft.com/office/drawing/2014/main" val="620593581"/>
                    </a:ext>
                  </a:extLst>
                </a:gridCol>
              </a:tblGrid>
              <a:tr h="658197">
                <a:tc rowSpan="2"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2800" b="1" dirty="0">
                          <a:solidFill>
                            <a:srgbClr val="23224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Magyar Nemzeti Bank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0993"/>
                  </a:ext>
                </a:extLst>
              </a:tr>
              <a:tr h="833717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3100" b="0" dirty="0">
                          <a:solidFill>
                            <a:srgbClr val="23224A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PÉNZTÁRI DÍJTERHELÉS ÉS </a:t>
                      </a:r>
                      <a:r>
                        <a:rPr lang="hu-HU" sz="3100" b="0" dirty="0" err="1">
                          <a:solidFill>
                            <a:srgbClr val="23224A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TKM</a:t>
                      </a:r>
                      <a:endParaRPr lang="hu-HU" sz="3100" b="0" dirty="0">
                        <a:solidFill>
                          <a:srgbClr val="23224A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106422"/>
                  </a:ext>
                </a:extLst>
              </a:tr>
            </a:tbl>
          </a:graphicData>
        </a:graphic>
      </p:graphicFrame>
      <p:sp>
        <p:nvSpPr>
          <p:cNvPr id="5" name="Téglalap 4">
            <a:extLst>
              <a:ext uri="{FF2B5EF4-FFF2-40B4-BE49-F238E27FC236}">
                <a16:creationId xmlns:a16="http://schemas.microsoft.com/office/drawing/2014/main" id="{E55A74BD-8EF3-1AFA-27E2-889D4598A0B0}"/>
              </a:ext>
            </a:extLst>
          </p:cNvPr>
          <p:cNvSpPr/>
          <p:nvPr/>
        </p:nvSpPr>
        <p:spPr>
          <a:xfrm>
            <a:off x="0" y="5345905"/>
            <a:ext cx="7559675" cy="5345907"/>
          </a:xfrm>
          <a:prstGeom prst="rect">
            <a:avLst/>
          </a:prstGeom>
          <a:solidFill>
            <a:srgbClr val="F7F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7325C17-D3ED-6328-E5B9-2CB95D1B7787}"/>
              </a:ext>
            </a:extLst>
          </p:cNvPr>
          <p:cNvSpPr txBox="1"/>
          <p:nvPr/>
        </p:nvSpPr>
        <p:spPr>
          <a:xfrm>
            <a:off x="156411" y="6013702"/>
            <a:ext cx="7230978" cy="3973261"/>
          </a:xfrm>
          <a:prstGeom prst="rect">
            <a:avLst/>
          </a:prstGeom>
          <a:noFill/>
        </p:spPr>
        <p:txBody>
          <a:bodyPr wrap="square" numCol="2" spcCol="360000" rtlCol="0" anchor="t" anchorCtr="0">
            <a:noAutofit/>
          </a:bodyPr>
          <a:lstStyle/>
          <a:p>
            <a:pPr algn="just"/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Magyar Nemzeti Bank felügyeleti területe három, az önkéntes nyugdíjpénztárak költségeivel kapcsolatos mutatószám (díjterhelési mutató, korrigált díjterhelési mutató, nyugdíjpénztári </a:t>
            </a:r>
            <a:r>
              <a:rPr lang="hu-HU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hu-HU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értékeit számolja ki, elemzi és teszi mindenki számára elérhetővé, erősítve ezzel a transzparenciát, a pénztári szektoron belüli és a nyugdíjbiztosítással történő összehasonlíthatóságot. Az intézmények díjterhelését és a korrigált díjterhelését az MNB minden évben az önkéntes nyugdíjpénztárak előző évi éves beszámolóinak adataiból számítja ki.</a:t>
            </a:r>
          </a:p>
          <a:p>
            <a:pPr algn="just"/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hu-HU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díjterhelési mutató 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2002. évi 1,66 százalékhoz képest 2025-ben már csak 0,66 százalék volt. A pénztárak egy része módosította a tagdíjfelosztási arányokat, és megemelte a tagdíjból működésre levont részt, amit az ingatlancélú szolgáltatásnyújtással járó megnövekedett adminisztrációs költségek, fejlesztések indokoltak. Ennek eredményeként a </a:t>
            </a:r>
            <a:r>
              <a:rPr lang="hu-HU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működési díjterhelés rész 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előző évi 0,26 százalékról 0,28 százalékra nőtt 2025-ben. A két bázispontos növekedéshez hozzájárult a pénztárakba beérkező tagdíjak előző évihez képest 13,2 százalékos emelkedése, így a tagdíjból működésre és likviditási tartalékképzésre levont rész növekedett. Ez az emelkedés nagyobb volt a pénztári vagyon 2025. évi 6,6 százalékos növekedésénél. </a:t>
            </a:r>
          </a:p>
          <a:p>
            <a:pPr algn="just"/>
            <a:endParaRPr lang="hu-HU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hu-HU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hu-HU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korrigált díjterhelési mutató 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2025-ben 0,70 százalékos értéke 3 bázispontot csökkent az előző évhez képest. A </a:t>
            </a:r>
            <a:r>
              <a:rPr lang="hu-HU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működési díjterhelési rész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az előző évi 0,31-ről 0,32 százalékra emelkedett. A korrigált díjterhelési mutatóban a működési díjterhelési rész értékét nem befolyásolja érdemben a pénztári vagyon nagyságának alakulása, mert a számítási módszer kiszűri a vagyonváltozás hatását.</a:t>
            </a:r>
          </a:p>
          <a:p>
            <a:pPr algn="just"/>
            <a:endParaRPr lang="hu-HU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díjterhelési mutatók két komponense közül a </a:t>
            </a:r>
            <a:r>
              <a:rPr lang="hu-HU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befektetési, vagyonarányos költségek változását mutató rész 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klasszikus és a korrigált díjterhelési mutató esetében is azonos mértékű, 0,38 százalék, 4 bázispontot csökkent az előző évhez képest. </a:t>
            </a:r>
          </a:p>
          <a:p>
            <a:pPr algn="just"/>
            <a:endParaRPr lang="hu-HU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10 éves </a:t>
            </a:r>
            <a:r>
              <a:rPr lang="hu-HU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értékek 0,33-2,46 százalék, a 20 éves </a:t>
            </a:r>
            <a:r>
              <a:rPr lang="hu-HU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értékek 0,23-1,85 százalék között alakultak. Mivel a tagok jelentős része várhatóan megközelítőleg 30 évet fog a rendszerben tölteni, így a </a:t>
            </a:r>
            <a:r>
              <a:rPr lang="hu-HU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értékét az MNB ajánlása alapján 30 évre is kiszámolják a pénztárak, melynek értékei 0,20-1,69 százalék között szóródnak, míg az átlaga az előző évi 0,93 százalékról 0,96 százalékra változott. Ez összevethető a korrigált díjterhelési mutatóval (2025-ben 0,70 százalék), ami alátámasztja a </a:t>
            </a:r>
            <a:r>
              <a:rPr lang="hu-HU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adatokat. Az eltérő módszertannal számolt költségmutatók egyaránt azt mutatják, hogy az önkéntes nyugdíjpénztárak költségszintje hosszú távon 1 százalék alatt van.  </a:t>
            </a:r>
            <a:endParaRPr lang="hu-HU" sz="1000" spc="-10" dirty="0">
              <a:solidFill>
                <a:srgbClr val="2022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9F7DC0E-F92D-88CA-A912-4759F87510C9}"/>
              </a:ext>
            </a:extLst>
          </p:cNvPr>
          <p:cNvSpPr/>
          <p:nvPr/>
        </p:nvSpPr>
        <p:spPr>
          <a:xfrm>
            <a:off x="156411" y="5549128"/>
            <a:ext cx="1552073" cy="403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dirty="0">
                <a:solidFill>
                  <a:srgbClr val="2322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Összefoglaló</a:t>
            </a:r>
            <a:endParaRPr lang="hu-HU" sz="1600" b="1" dirty="0">
              <a:solidFill>
                <a:srgbClr val="23224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0650666E-0A42-E8A5-74B4-FF776679EE83}"/>
              </a:ext>
            </a:extLst>
          </p:cNvPr>
          <p:cNvSpPr/>
          <p:nvPr/>
        </p:nvSpPr>
        <p:spPr>
          <a:xfrm>
            <a:off x="6457331" y="-173157"/>
            <a:ext cx="1260000" cy="1260000"/>
          </a:xfrm>
          <a:prstGeom prst="ellipse">
            <a:avLst/>
          </a:prstGeom>
          <a:solidFill>
            <a:srgbClr val="23224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16000" rtlCol="0" anchor="b" anchorCtr="0"/>
          <a:lstStyle/>
          <a:p>
            <a:r>
              <a:rPr lang="hu-H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2025</a:t>
            </a:r>
          </a:p>
        </p:txBody>
      </p:sp>
      <p:grpSp>
        <p:nvGrpSpPr>
          <p:cNvPr id="32" name="Csoportba foglalás 31">
            <a:extLst>
              <a:ext uri="{FF2B5EF4-FFF2-40B4-BE49-F238E27FC236}">
                <a16:creationId xmlns:a16="http://schemas.microsoft.com/office/drawing/2014/main" id="{0AD0B57A-1149-DCF1-8C5E-D5BC26B0EF73}"/>
              </a:ext>
            </a:extLst>
          </p:cNvPr>
          <p:cNvGrpSpPr/>
          <p:nvPr/>
        </p:nvGrpSpPr>
        <p:grpSpPr>
          <a:xfrm>
            <a:off x="0" y="2901600"/>
            <a:ext cx="4787337" cy="936000"/>
            <a:chOff x="0" y="1728000"/>
            <a:chExt cx="4787337" cy="936000"/>
          </a:xfrm>
        </p:grpSpPr>
        <p:sp>
          <p:nvSpPr>
            <p:cNvPr id="18" name="Téglalap 17">
              <a:extLst>
                <a:ext uri="{FF2B5EF4-FFF2-40B4-BE49-F238E27FC236}">
                  <a16:creationId xmlns:a16="http://schemas.microsoft.com/office/drawing/2014/main" id="{E2D66C99-1825-6B32-54C8-4CB966190C6B}"/>
                </a:ext>
              </a:extLst>
            </p:cNvPr>
            <p:cNvSpPr/>
            <p:nvPr/>
          </p:nvSpPr>
          <p:spPr>
            <a:xfrm>
              <a:off x="0" y="1728000"/>
              <a:ext cx="4319337" cy="936000"/>
            </a:xfrm>
            <a:prstGeom prst="rect">
              <a:avLst/>
            </a:prstGeom>
            <a:solidFill>
              <a:srgbClr val="23224A"/>
            </a:solidFill>
            <a:ln w="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hu-HU" sz="19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Korrigált díjterhelési mutató</a:t>
              </a:r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7DDF3EBB-1D24-439C-A407-687E3A615C59}"/>
                </a:ext>
              </a:extLst>
            </p:cNvPr>
            <p:cNvSpPr/>
            <p:nvPr/>
          </p:nvSpPr>
          <p:spPr>
            <a:xfrm>
              <a:off x="3851337" y="1728000"/>
              <a:ext cx="936000" cy="936000"/>
            </a:xfrm>
            <a:prstGeom prst="ellipse">
              <a:avLst/>
            </a:prstGeom>
            <a:solidFill>
              <a:srgbClr val="F7F6F2"/>
            </a:solidFill>
            <a:ln>
              <a:solidFill>
                <a:srgbClr val="23224A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2000" b="1" dirty="0">
                  <a:solidFill>
                    <a:srgbClr val="2322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0,70%</a:t>
              </a:r>
            </a:p>
          </p:txBody>
        </p:sp>
      </p:grpSp>
      <p:grpSp>
        <p:nvGrpSpPr>
          <p:cNvPr id="37" name="Csoportba foglalás 36">
            <a:extLst>
              <a:ext uri="{FF2B5EF4-FFF2-40B4-BE49-F238E27FC236}">
                <a16:creationId xmlns:a16="http://schemas.microsoft.com/office/drawing/2014/main" id="{631E6F29-C656-EF09-6368-BEC429461EA8}"/>
              </a:ext>
            </a:extLst>
          </p:cNvPr>
          <p:cNvGrpSpPr/>
          <p:nvPr/>
        </p:nvGrpSpPr>
        <p:grpSpPr>
          <a:xfrm>
            <a:off x="0" y="4072168"/>
            <a:ext cx="5827105" cy="936000"/>
            <a:chOff x="0" y="1728000"/>
            <a:chExt cx="5827105" cy="936000"/>
          </a:xfrm>
        </p:grpSpPr>
        <p:sp>
          <p:nvSpPr>
            <p:cNvPr id="38" name="Téglalap 37">
              <a:extLst>
                <a:ext uri="{FF2B5EF4-FFF2-40B4-BE49-F238E27FC236}">
                  <a16:creationId xmlns:a16="http://schemas.microsoft.com/office/drawing/2014/main" id="{1E3BAFD5-0CEF-09D7-3913-7BCCC9E6A458}"/>
                </a:ext>
              </a:extLst>
            </p:cNvPr>
            <p:cNvSpPr/>
            <p:nvPr/>
          </p:nvSpPr>
          <p:spPr>
            <a:xfrm>
              <a:off x="0" y="1728000"/>
              <a:ext cx="5354053" cy="936000"/>
            </a:xfrm>
            <a:prstGeom prst="rect">
              <a:avLst/>
            </a:prstGeom>
            <a:solidFill>
              <a:srgbClr val="23224A"/>
            </a:solidFill>
            <a:ln w="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hu-HU" sz="19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Teljes költségmutató 30 éves </a:t>
              </a:r>
              <a:r>
                <a:rPr lang="hu-HU" sz="19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TKM</a:t>
              </a:r>
              <a:r>
                <a:rPr lang="hu-HU" sz="1900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NYP</a:t>
              </a:r>
              <a:endParaRPr lang="hu-HU" sz="19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Ellipszis 38">
              <a:extLst>
                <a:ext uri="{FF2B5EF4-FFF2-40B4-BE49-F238E27FC236}">
                  <a16:creationId xmlns:a16="http://schemas.microsoft.com/office/drawing/2014/main" id="{AABBC039-9F32-CF86-D1C2-A121E02272D5}"/>
                </a:ext>
              </a:extLst>
            </p:cNvPr>
            <p:cNvSpPr/>
            <p:nvPr/>
          </p:nvSpPr>
          <p:spPr>
            <a:xfrm>
              <a:off x="4891105" y="1728000"/>
              <a:ext cx="936000" cy="936000"/>
            </a:xfrm>
            <a:prstGeom prst="ellipse">
              <a:avLst/>
            </a:prstGeom>
            <a:solidFill>
              <a:srgbClr val="F7F6F2"/>
            </a:solidFill>
            <a:ln>
              <a:solidFill>
                <a:srgbClr val="23224A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2000" b="1" dirty="0">
                  <a:solidFill>
                    <a:srgbClr val="2322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0,96%</a:t>
              </a:r>
            </a:p>
          </p:txBody>
        </p:sp>
      </p:grp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CDED2A0A-F5AB-6095-2347-F4528DD6391C}"/>
              </a:ext>
            </a:extLst>
          </p:cNvPr>
          <p:cNvGrpSpPr/>
          <p:nvPr/>
        </p:nvGrpSpPr>
        <p:grpSpPr>
          <a:xfrm>
            <a:off x="5013969" y="1663699"/>
            <a:ext cx="1692000" cy="1692000"/>
            <a:chOff x="5653896" y="1727186"/>
            <a:chExt cx="1000800" cy="1000800"/>
          </a:xfrm>
        </p:grpSpPr>
        <p:pic>
          <p:nvPicPr>
            <p:cNvPr id="9" name="Ábra 8">
              <a:extLst>
                <a:ext uri="{FF2B5EF4-FFF2-40B4-BE49-F238E27FC236}">
                  <a16:creationId xmlns:a16="http://schemas.microsoft.com/office/drawing/2014/main" id="{DB79ACD6-0BE4-F388-9978-AC74ADBF5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54710" y="1728000"/>
              <a:ext cx="999986" cy="999986"/>
            </a:xfrm>
            <a:prstGeom prst="rect">
              <a:avLst/>
            </a:prstGeom>
          </p:spPr>
        </p:pic>
        <p:sp>
          <p:nvSpPr>
            <p:cNvPr id="2" name="Ellipszis 1">
              <a:extLst>
                <a:ext uri="{FF2B5EF4-FFF2-40B4-BE49-F238E27FC236}">
                  <a16:creationId xmlns:a16="http://schemas.microsoft.com/office/drawing/2014/main" id="{C5BD4071-2B44-4821-AD7D-82939BB4D091}"/>
                </a:ext>
              </a:extLst>
            </p:cNvPr>
            <p:cNvSpPr/>
            <p:nvPr/>
          </p:nvSpPr>
          <p:spPr>
            <a:xfrm>
              <a:off x="5653896" y="1727186"/>
              <a:ext cx="1000800" cy="1000800"/>
            </a:xfrm>
            <a:prstGeom prst="ellipse">
              <a:avLst/>
            </a:prstGeom>
            <a:noFill/>
            <a:ln w="22225">
              <a:solidFill>
                <a:srgbClr val="B97C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02061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DCED2B35-2134-6769-DDDA-6258DABAE7B7}"/>
              </a:ext>
            </a:extLst>
          </p:cNvPr>
          <p:cNvSpPr/>
          <p:nvPr/>
        </p:nvSpPr>
        <p:spPr>
          <a:xfrm>
            <a:off x="0" y="0"/>
            <a:ext cx="7559675" cy="504000"/>
          </a:xfrm>
          <a:prstGeom prst="rect">
            <a:avLst/>
          </a:prstGeom>
          <a:solidFill>
            <a:srgbClr val="23224A"/>
          </a:solidFill>
          <a:ln w="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KLASSZIKUS DÍJTERHELÉS</a:t>
            </a:r>
            <a:endParaRPr lang="hu-HU" sz="1900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FE95A3C9-535B-230E-02E5-BCE3852BA229}"/>
              </a:ext>
            </a:extLst>
          </p:cNvPr>
          <p:cNvGrpSpPr/>
          <p:nvPr/>
        </p:nvGrpSpPr>
        <p:grpSpPr>
          <a:xfrm>
            <a:off x="0" y="9321875"/>
            <a:ext cx="7559675" cy="1420041"/>
            <a:chOff x="0" y="9321875"/>
            <a:chExt cx="7559675" cy="1420041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EBD60F98-9853-98B3-96FB-DBE89C308CE5}"/>
                </a:ext>
              </a:extLst>
            </p:cNvPr>
            <p:cNvSpPr/>
            <p:nvPr/>
          </p:nvSpPr>
          <p:spPr>
            <a:xfrm>
              <a:off x="0" y="10031896"/>
              <a:ext cx="7559675" cy="659917"/>
            </a:xfrm>
            <a:prstGeom prst="rect">
              <a:avLst/>
            </a:prstGeom>
            <a:solidFill>
              <a:srgbClr val="D6D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grpSp>
          <p:nvGrpSpPr>
            <p:cNvPr id="9" name="Csoportba foglalás 8">
              <a:extLst>
                <a:ext uri="{FF2B5EF4-FFF2-40B4-BE49-F238E27FC236}">
                  <a16:creationId xmlns:a16="http://schemas.microsoft.com/office/drawing/2014/main" id="{99146F1A-2B6C-46FA-F095-B7EE2CB643D9}"/>
                </a:ext>
              </a:extLst>
            </p:cNvPr>
            <p:cNvGrpSpPr/>
            <p:nvPr/>
          </p:nvGrpSpPr>
          <p:grpSpPr>
            <a:xfrm>
              <a:off x="72000" y="9321875"/>
              <a:ext cx="2009537" cy="1420041"/>
              <a:chOff x="-172279" y="9321875"/>
              <a:chExt cx="2009537" cy="1420041"/>
            </a:xfrm>
          </p:grpSpPr>
          <p:sp>
            <p:nvSpPr>
              <p:cNvPr id="7" name="Ellipszis 6">
                <a:extLst>
                  <a:ext uri="{FF2B5EF4-FFF2-40B4-BE49-F238E27FC236}">
                    <a16:creationId xmlns:a16="http://schemas.microsoft.com/office/drawing/2014/main" id="{0BC84885-92B8-4681-BFC5-69EED115B4C5}"/>
                  </a:ext>
                </a:extLst>
              </p:cNvPr>
              <p:cNvSpPr/>
              <p:nvPr/>
            </p:nvSpPr>
            <p:spPr>
              <a:xfrm>
                <a:off x="180000" y="9360000"/>
                <a:ext cx="1296000" cy="1296000"/>
              </a:xfrm>
              <a:prstGeom prst="ellipse">
                <a:avLst/>
              </a:prstGeom>
              <a:solidFill>
                <a:srgbClr val="D6D0C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pic>
            <p:nvPicPr>
              <p:cNvPr id="6" name="Kép 5" descr="A képen kör, embléma, szimbólum, Védjegy látható&#10;&#10;Előfordulhat, hogy a mesterséges intelligencia által létrehozott tartalom helytelen.">
                <a:extLst>
                  <a:ext uri="{FF2B5EF4-FFF2-40B4-BE49-F238E27FC236}">
                    <a16:creationId xmlns:a16="http://schemas.microsoft.com/office/drawing/2014/main" id="{4862BAF1-49A7-A72D-A185-D1B4306CF9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72279" y="9321875"/>
                <a:ext cx="2009537" cy="1420041"/>
              </a:xfrm>
              <a:prstGeom prst="rect">
                <a:avLst/>
              </a:prstGeom>
            </p:spPr>
          </p:pic>
        </p:grp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5E631902-F026-D9E6-E2C5-0C8A31D710CE}"/>
                </a:ext>
              </a:extLst>
            </p:cNvPr>
            <p:cNvSpPr txBox="1"/>
            <p:nvPr/>
          </p:nvSpPr>
          <p:spPr>
            <a:xfrm>
              <a:off x="3261750" y="10230272"/>
              <a:ext cx="42259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MNB </a:t>
              </a:r>
              <a:r>
                <a:rPr lang="hu-HU" sz="1600" dirty="0">
                  <a:solidFill>
                    <a:srgbClr val="2322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|</a:t>
              </a:r>
              <a:r>
                <a:rPr lang="hu-HU" sz="1600" dirty="0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PÉNZTÁRI DÍJTERHELÉS 2025 ÉS </a:t>
              </a:r>
              <a:r>
                <a:rPr lang="hu-HU" sz="1600" dirty="0" err="1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TKM</a:t>
              </a:r>
              <a:r>
                <a:rPr lang="hu-HU" sz="1600" dirty="0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2026</a:t>
              </a:r>
            </a:p>
          </p:txBody>
        </p:sp>
      </p:grp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8CECF0C0-CE56-98ED-FBBC-9EC95A678EAD}"/>
              </a:ext>
            </a:extLst>
          </p:cNvPr>
          <p:cNvSpPr txBox="1">
            <a:spLocks/>
          </p:cNvSpPr>
          <p:nvPr/>
        </p:nvSpPr>
        <p:spPr>
          <a:xfrm>
            <a:off x="203529" y="5913290"/>
            <a:ext cx="22264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korrigált módszertan szerint a működési díjrészt egy átlagos, 30 éves felhalmozási időszakkal rendelkező tag által az időszakban – a teljesített tagdíjbefizetésekből – felhalmozott hipotetikus, átlagos vagyontömeghez viszonyítjuk. </a:t>
            </a:r>
          </a:p>
          <a:p>
            <a:pPr algn="just"/>
            <a:r>
              <a:rPr lang="hu-HU" sz="1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korrigált díjterhelési mutató működési díjterhelés összetevőjének számítása: a tagdíjakból működésre és likviditásra adott évben levont összeg elosztva az adott évi teljes tagdíjbevétel 15-szörösével (átlagos befizető átlagos szolgáltatásig fennmaradó aktív időszaka alapján) 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3EB46209-D5FA-C9F5-590B-672AEAE4B49E}"/>
              </a:ext>
            </a:extLst>
          </p:cNvPr>
          <p:cNvSpPr/>
          <p:nvPr/>
        </p:nvSpPr>
        <p:spPr>
          <a:xfrm>
            <a:off x="0" y="4801472"/>
            <a:ext cx="7559675" cy="504000"/>
          </a:xfrm>
          <a:prstGeom prst="rect">
            <a:avLst/>
          </a:prstGeom>
          <a:solidFill>
            <a:srgbClr val="23224A"/>
          </a:solidFill>
          <a:ln w="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KORRIGÁLT DÍJTERHELÉS</a:t>
            </a:r>
            <a:endParaRPr lang="hu-HU" sz="1900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43B4C3B-424E-47F9-9175-A4999CB9B6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7346251"/>
              </p:ext>
            </p:extLst>
          </p:nvPr>
        </p:nvGraphicFramePr>
        <p:xfrm>
          <a:off x="140358" y="641667"/>
          <a:ext cx="5123134" cy="3838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77307FA-25CB-4BE3-949C-9E3168AEBB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429970"/>
              </p:ext>
            </p:extLst>
          </p:nvPr>
        </p:nvGraphicFramePr>
        <p:xfrm>
          <a:off x="2430000" y="5428800"/>
          <a:ext cx="513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zövegdoboz 13">
            <a:extLst>
              <a:ext uri="{FF2B5EF4-FFF2-40B4-BE49-F238E27FC236}">
                <a16:creationId xmlns:a16="http://schemas.microsoft.com/office/drawing/2014/main" id="{5AEE18EE-DA3E-C022-4BCD-F465414B8429}"/>
              </a:ext>
            </a:extLst>
          </p:cNvPr>
          <p:cNvSpPr txBox="1"/>
          <p:nvPr/>
        </p:nvSpPr>
        <p:spPr>
          <a:xfrm>
            <a:off x="5263492" y="706886"/>
            <a:ext cx="2155825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díjterhelési mutató vizsgálatakor a pénztárak alapításától eltelt időre is tekintettel kell lenni. A megtakarítások kezdeti éveiben ugyanis a működési díjterhelés rész tetemes hányadot tesz ki, miközben a befektetési tevékenységhez kapcsolódó díjak aránya csekélyebb, mivel a felhalmozott vagyon még nem számottevő. Később – a felhalmozott vagyon növekedésével – a befektetési tevékenységhez kapcsolódó díjterhelés rész aránya fokozatosan nő a teljes díjterhelésen belül a működési díjterhelés résszel szemben, így hosszú távon már a befektetési tevékenységhez kapcsolódó díjrész a meghatározó.</a:t>
            </a:r>
          </a:p>
        </p:txBody>
      </p:sp>
    </p:spTree>
    <p:extLst>
      <p:ext uri="{BB962C8B-B14F-4D97-AF65-F5344CB8AC3E}">
        <p14:creationId xmlns:p14="http://schemas.microsoft.com/office/powerpoint/2010/main" val="1855922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8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F523A-ACD9-783F-B09F-E1B9F42E6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C97B5316-B215-BC94-4994-ADB65CE63CA5}"/>
              </a:ext>
            </a:extLst>
          </p:cNvPr>
          <p:cNvSpPr/>
          <p:nvPr/>
        </p:nvSpPr>
        <p:spPr>
          <a:xfrm>
            <a:off x="0" y="0"/>
            <a:ext cx="7559675" cy="3851564"/>
          </a:xfrm>
          <a:prstGeom prst="rect">
            <a:avLst/>
          </a:prstGeom>
          <a:solidFill>
            <a:srgbClr val="23224A"/>
          </a:solidFill>
          <a:ln w="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sz="1900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869713FD-B49F-4B92-8489-2E244E6B6956}"/>
              </a:ext>
            </a:extLst>
          </p:cNvPr>
          <p:cNvGrpSpPr/>
          <p:nvPr/>
        </p:nvGrpSpPr>
        <p:grpSpPr>
          <a:xfrm>
            <a:off x="0" y="9321875"/>
            <a:ext cx="7559675" cy="1420041"/>
            <a:chOff x="0" y="9321875"/>
            <a:chExt cx="7559675" cy="1420041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E8A4E0A9-2CE3-15F0-0E4D-A14872ACB313}"/>
                </a:ext>
              </a:extLst>
            </p:cNvPr>
            <p:cNvSpPr/>
            <p:nvPr/>
          </p:nvSpPr>
          <p:spPr>
            <a:xfrm>
              <a:off x="0" y="10031896"/>
              <a:ext cx="7559675" cy="659917"/>
            </a:xfrm>
            <a:prstGeom prst="rect">
              <a:avLst/>
            </a:prstGeom>
            <a:solidFill>
              <a:srgbClr val="D6D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grpSp>
          <p:nvGrpSpPr>
            <p:cNvPr id="9" name="Csoportba foglalás 8">
              <a:extLst>
                <a:ext uri="{FF2B5EF4-FFF2-40B4-BE49-F238E27FC236}">
                  <a16:creationId xmlns:a16="http://schemas.microsoft.com/office/drawing/2014/main" id="{7782324F-73A4-23FB-14D2-DB31658BDBB0}"/>
                </a:ext>
              </a:extLst>
            </p:cNvPr>
            <p:cNvGrpSpPr/>
            <p:nvPr/>
          </p:nvGrpSpPr>
          <p:grpSpPr>
            <a:xfrm>
              <a:off x="72000" y="9321875"/>
              <a:ext cx="2009537" cy="1420041"/>
              <a:chOff x="-172279" y="9321875"/>
              <a:chExt cx="2009537" cy="1420041"/>
            </a:xfrm>
          </p:grpSpPr>
          <p:sp>
            <p:nvSpPr>
              <p:cNvPr id="7" name="Ellipszis 6">
                <a:extLst>
                  <a:ext uri="{FF2B5EF4-FFF2-40B4-BE49-F238E27FC236}">
                    <a16:creationId xmlns:a16="http://schemas.microsoft.com/office/drawing/2014/main" id="{9301CC2A-9A04-2CA4-B5DD-10ABA526491F}"/>
                  </a:ext>
                </a:extLst>
              </p:cNvPr>
              <p:cNvSpPr/>
              <p:nvPr/>
            </p:nvSpPr>
            <p:spPr>
              <a:xfrm>
                <a:off x="180000" y="9360000"/>
                <a:ext cx="1296000" cy="1296000"/>
              </a:xfrm>
              <a:prstGeom prst="ellipse">
                <a:avLst/>
              </a:prstGeom>
              <a:solidFill>
                <a:srgbClr val="D6D0C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pic>
            <p:nvPicPr>
              <p:cNvPr id="6" name="Kép 5" descr="A képen kör, embléma, szimbólum, Védjegy látható&#10;&#10;Előfordulhat, hogy a mesterséges intelligencia által létrehozott tartalom helytelen.">
                <a:extLst>
                  <a:ext uri="{FF2B5EF4-FFF2-40B4-BE49-F238E27FC236}">
                    <a16:creationId xmlns:a16="http://schemas.microsoft.com/office/drawing/2014/main" id="{8A019EE4-7B33-AAFB-C098-0208C1EDB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72279" y="9321875"/>
                <a:ext cx="2009537" cy="1420041"/>
              </a:xfrm>
              <a:prstGeom prst="rect">
                <a:avLst/>
              </a:prstGeom>
            </p:spPr>
          </p:pic>
        </p:grp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D75AD159-60B6-D3C9-9344-2AEBF341DDD0}"/>
                </a:ext>
              </a:extLst>
            </p:cNvPr>
            <p:cNvSpPr txBox="1"/>
            <p:nvPr/>
          </p:nvSpPr>
          <p:spPr>
            <a:xfrm>
              <a:off x="3271838" y="10209034"/>
              <a:ext cx="42878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MNB </a:t>
              </a:r>
              <a:r>
                <a:rPr lang="hu-HU" sz="1600" dirty="0">
                  <a:solidFill>
                    <a:srgbClr val="2322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|</a:t>
              </a:r>
              <a:r>
                <a:rPr lang="hu-HU" sz="1600" dirty="0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PÉNZTÁRI DÍJTERHELÉS 2025 ÉS </a:t>
              </a:r>
              <a:r>
                <a:rPr lang="hu-HU" sz="1600" dirty="0" err="1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TKM</a:t>
              </a:r>
              <a:r>
                <a:rPr lang="hu-HU" sz="1600" dirty="0">
                  <a:solidFill>
                    <a:srgbClr val="23224A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2026</a:t>
              </a:r>
            </a:p>
          </p:txBody>
        </p:sp>
      </p:grp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F6D7770D-2FD0-25BB-EB66-BECAEC5ED467}"/>
              </a:ext>
            </a:extLst>
          </p:cNvPr>
          <p:cNvSpPr txBox="1"/>
          <p:nvPr/>
        </p:nvSpPr>
        <p:spPr>
          <a:xfrm>
            <a:off x="72000" y="430032"/>
            <a:ext cx="73796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2026-ban a 10 éves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középértéke (mediánja) 1,79%; a 20 éves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mediánja 1,15%; a 30 éves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középértéke 0,96%. Az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medián értékek mindegyik időtávon kis mértékben növekedtek az előző évhez képest. A növekedés oka részben az, hogy a pénztárak az MNB ajánlásának megfelelően a mutató kiszámításához az Európai Biztosítás- és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Foglalkoztatóinyugdíj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-hatóság által a felülvizsgálatot megelőző év decemberére meghatározott és közzétett kockázatmentes forint hozamgörbét használják. A hozamgörbe értékei 2025-ben emelkedtek a 2024. decemberi értékekhez képest, és emiatt a 2025-ben felülvizsgált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értékek – az egyéb költségparaméterek változatlansága esetén is – kis mértékben növekedtek. A díjterhelési mutató és a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megközelítése, számítási módja eltérő, ugyanakkor mindkét mutató célja a nyugdíjpénztári költségek egyszerű kifejezése. A kétféle típusú mutató közül a korrigált díjterhelési mutató és a 30 éves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összevethető, mivel a korrigált díjterhelési mutató számítási módszertana is közvetve 30 éves felhalmozási időszakot feltételez, és a tagok jelentős része várhatóan megközelítőleg 30 évet fog a rendszerben tölteni. Az eltérő módszertannal számolt költségmutatók egyaránt azt mutatják, hogy az önkéntes nyugdíjpénztárak által nyújtott megtakarítási forma költségszintje hosszú távon 1 százalék alatt van: a szektor szintű korrigált díjterhelési mutató 0,70%, klasszikus díjterhelési mutató 0,66%, az átlagos 30 éves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0,96%.  A választható portfóliós rendszert működtető pénztárak esetében, amint az alábbi ábrán is megfigyelhető, az egyes portfóliók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 eltérő. Az alacsonyabb kockázatú, általában döntően vagy teljes mértékben állampapír, illetve pénzpiaci jellegű befektetéseket tartalmazó portfóliók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 kisebb, mint a részvény befektetéseket nagyobb arányban tartalmazó portfóliók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értéke. Ennek oka, hogy a részvényeket nagyobb arányban tartalmazó portfóliók vagyonkezelési költsége magasabb. Az önkéntes nyugdíjpénztárak választható portfóliós rendszerének kialakításáról, működtetéséről szóló MNB 12/2016. (XII.1.) számú ajánlás szerint, „a vagyonarányos költségek kialakítása során elvárás, hogy azok a vagyon(rész) jellegével, összetételével, kezelésének nehézségi fokával arányos nagyságúak legyenek, így az egyes választható portfóliókra eltérő vagyonkezelési díjak is megállapíthatók”. A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értékek számolásánál az ajánlás szerint a közvetett befektetési költségeket is figyelembe kell venni, a díjterhelési mutatóban ugyanakkor a közvetett befektetési költségek nem jelennek meg. Ha egy pénztár a portfóliójában jelentős mértékben tartja befektetési alapok jegyeit, a díjterhelési mutatónál magasabb lesz a </a:t>
            </a:r>
            <a:r>
              <a:rPr lang="hu-HU" sz="1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r>
              <a:rPr lang="hu-HU" sz="10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NYP</a:t>
            </a:r>
            <a:r>
              <a:rPr lang="hu-HU" sz="1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értéke a figyelembe vett közvetett befektetési költségek miatt.</a:t>
            </a:r>
          </a:p>
          <a:p>
            <a:pPr algn="just"/>
            <a:endParaRPr lang="hu-HU" sz="1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433A270-1667-F4E4-7980-73E8DB403614}"/>
              </a:ext>
            </a:extLst>
          </p:cNvPr>
          <p:cNvSpPr txBox="1"/>
          <p:nvPr/>
        </p:nvSpPr>
        <p:spPr>
          <a:xfrm>
            <a:off x="0" y="58831"/>
            <a:ext cx="172027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9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PÉNZTÁRI </a:t>
            </a:r>
            <a:r>
              <a:rPr lang="hu-HU" sz="19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TKM</a:t>
            </a:r>
            <a:endParaRPr lang="hu-HU" sz="19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627CEF8-6638-4FA3-9F07-46F0C42DE8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4755027"/>
              </p:ext>
            </p:extLst>
          </p:nvPr>
        </p:nvGraphicFramePr>
        <p:xfrm>
          <a:off x="0" y="3907907"/>
          <a:ext cx="7560000" cy="55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94613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é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DA1412D03324D14E98937B36AF907093" ma:contentTypeVersion="3" ma:contentTypeDescription="Új dokumentum létrehozása." ma:contentTypeScope="" ma:versionID="e62a75f80ce8168526684173f3fad881">
  <xsd:schema xmlns:xsd="http://www.w3.org/2001/XMLSchema" xmlns:xs="http://www.w3.org/2001/XMLSchema" xmlns:p="http://schemas.microsoft.com/office/2006/metadata/properties" xmlns:ns2="57e3bcba-92c4-4c3f-9343-afed449d8d2f" xmlns:ns3="d24dba9f-3a50-49d2-853c-b1af5ad88322" targetNamespace="http://schemas.microsoft.com/office/2006/metadata/properties" ma:root="true" ma:fieldsID="c83abfa40d4b80337c90a73f65e29de5" ns2:_="" ns3:_="">
    <xsd:import namespace="57e3bcba-92c4-4c3f-9343-afed449d8d2f"/>
    <xsd:import namespace="d24dba9f-3a50-49d2-853c-b1af5ad88322"/>
    <xsd:element name="properties">
      <xsd:complexType>
        <xsd:sequence>
          <xsd:element name="documentManagement">
            <xsd:complexType>
              <xsd:all>
                <xsd:element ref="ns2:Document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e3bcba-92c4-4c3f-9343-afed449d8d2f" elementFormDefault="qualified">
    <xsd:import namespace="http://schemas.microsoft.com/office/2006/documentManagement/types"/>
    <xsd:import namespace="http://schemas.microsoft.com/office/infopath/2007/PartnerControls"/>
    <xsd:element name="DocumentID" ma:index="8" nillable="true" ma:displayName="DocumentID" ma:decimals="0" ma:internalName="DocumentID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dba9f-3a50-49d2-853c-b1af5ad88322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ID xmlns="57e3bcba-92c4-4c3f-9343-afed449d8d2f">1224355</DocumentID>
  </documentManagement>
</p:properties>
</file>

<file path=customXml/itemProps1.xml><?xml version="1.0" encoding="utf-8"?>
<ds:datastoreItem xmlns:ds="http://schemas.openxmlformats.org/officeDocument/2006/customXml" ds:itemID="{A8FB352F-1E71-45F7-A1B6-CF59F194C1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e3bcba-92c4-4c3f-9343-afed449d8d2f"/>
    <ds:schemaRef ds:uri="d24dba9f-3a50-49d2-853c-b1af5ad883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C4D27C-9DF6-455B-993D-E53C3BD9F4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F5EE2E-6C97-419B-8B4C-3D04332FFD13}">
  <ds:schemaRefs>
    <ds:schemaRef ds:uri="http://schemas.microsoft.com/office/2006/metadata/properties"/>
    <ds:schemaRef ds:uri="http://schemas.microsoft.com/office/infopath/2007/PartnerControls"/>
    <ds:schemaRef ds:uri="57e3bcba-92c4-4c3f-9343-afed449d8d2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1291</TotalTime>
  <Words>990</Words>
  <Application>Microsoft Office PowerPoint</Application>
  <PresentationFormat>Egyéni</PresentationFormat>
  <Paragraphs>47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Calibri Light</vt:lpstr>
      <vt:lpstr>Segoe UI</vt:lpstr>
      <vt:lpstr>Office-téma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Lukács Péter</dc:creator>
  <cp:lastModifiedBy>Molnár Andrea Dr.</cp:lastModifiedBy>
  <cp:revision>28</cp:revision>
  <dcterms:created xsi:type="dcterms:W3CDTF">2025-09-16T13:04:09Z</dcterms:created>
  <dcterms:modified xsi:type="dcterms:W3CDTF">2026-09-03T10:58:30Z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0x010100DA1412D03324D14E98937B36AF907093</vt:lpwstr>
  </property>
</Properties>
</file>